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56" r:id="rId2"/>
    <p:sldId id="257" r:id="rId3"/>
    <p:sldId id="293" r:id="rId4"/>
    <p:sldId id="294" r:id="rId5"/>
    <p:sldId id="295" r:id="rId6"/>
    <p:sldId id="277" r:id="rId7"/>
    <p:sldId id="278" r:id="rId8"/>
    <p:sldId id="279" r:id="rId9"/>
    <p:sldId id="280" r:id="rId10"/>
    <p:sldId id="296" r:id="rId11"/>
    <p:sldId id="282" r:id="rId12"/>
    <p:sldId id="283" r:id="rId13"/>
    <p:sldId id="284" r:id="rId14"/>
    <p:sldId id="285" r:id="rId15"/>
    <p:sldId id="286" r:id="rId16"/>
    <p:sldId id="287" r:id="rId17"/>
    <p:sldId id="288" r:id="rId18"/>
    <p:sldId id="289" r:id="rId19"/>
    <p:sldId id="290" r:id="rId20"/>
    <p:sldId id="291" r:id="rId21"/>
    <p:sldId id="300" r:id="rId22"/>
    <p:sldId id="301" r:id="rId23"/>
    <p:sldId id="263" r:id="rId24"/>
    <p:sldId id="264" r:id="rId25"/>
    <p:sldId id="306" r:id="rId26"/>
    <p:sldId id="310" r:id="rId27"/>
    <p:sldId id="298" r:id="rId28"/>
    <p:sldId id="299" r:id="rId29"/>
    <p:sldId id="270" r:id="rId30"/>
    <p:sldId id="297" r:id="rId31"/>
  </p:sldIdLst>
  <p:sldSz cx="12192000" cy="6858000"/>
  <p:notesSz cx="7102475" cy="9388475"/>
  <p:custShowLst>
    <p:custShow name="Show #2" id="0">
      <p:sldLst>
        <p:sld r:id="rId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etta Fleming" initials="AF" lastIdx="2" clrIdx="0">
    <p:extLst>
      <p:ext uri="{19B8F6BF-5375-455C-9EA6-DF929625EA0E}">
        <p15:presenceInfo xmlns:p15="http://schemas.microsoft.com/office/powerpoint/2012/main" userId="8c2016683d8180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4303" autoAdjust="0"/>
  </p:normalViewPr>
  <p:slideViewPr>
    <p:cSldViewPr>
      <p:cViewPr varScale="1">
        <p:scale>
          <a:sx n="72" d="100"/>
          <a:sy n="72" d="100"/>
        </p:scale>
        <p:origin x="77" y="432"/>
      </p:cViewPr>
      <p:guideLst>
        <p:guide orient="horz" pos="2160"/>
        <p:guide pos="3840"/>
      </p:guideLst>
    </p:cSldViewPr>
  </p:slideViewPr>
  <p:notesTextViewPr>
    <p:cViewPr>
      <p:scale>
        <a:sx n="1" d="1"/>
        <a:sy n="1" d="1"/>
      </p:scale>
      <p:origin x="0" y="0"/>
    </p:cViewPr>
  </p:notesTextViewPr>
  <p:sorterViewPr>
    <p:cViewPr>
      <p:scale>
        <a:sx n="100" d="100"/>
        <a:sy n="100" d="100"/>
      </p:scale>
      <p:origin x="0" y="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3-15T17:15:12.278" idx="2">
    <p:pos x="7578" y="18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F6E69F2-A36E-4FC8-9A31-653D937713F6}" type="datetimeFigureOut">
              <a:rPr lang="en-US" smtClean="0"/>
              <a:t>3/23/2026</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6D0495C-A0C7-442D-A583-D10A29133917}" type="slidenum">
              <a:rPr lang="en-US" smtClean="0"/>
              <a:t>‹#›</a:t>
            </a:fld>
            <a:endParaRPr lang="en-US" dirty="0"/>
          </a:p>
        </p:txBody>
      </p:sp>
    </p:spTree>
    <p:extLst>
      <p:ext uri="{BB962C8B-B14F-4D97-AF65-F5344CB8AC3E}">
        <p14:creationId xmlns:p14="http://schemas.microsoft.com/office/powerpoint/2010/main" val="406654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0495C-A0C7-442D-A583-D10A29133917}" type="slidenum">
              <a:rPr lang="en-US" smtClean="0"/>
              <a:t>1</a:t>
            </a:fld>
            <a:endParaRPr lang="en-US" dirty="0"/>
          </a:p>
        </p:txBody>
      </p:sp>
    </p:spTree>
    <p:extLst>
      <p:ext uri="{BB962C8B-B14F-4D97-AF65-F5344CB8AC3E}">
        <p14:creationId xmlns:p14="http://schemas.microsoft.com/office/powerpoint/2010/main" val="105652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2001"/>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59717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5733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17779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836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120953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19926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41218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35462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378194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74984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28F81D-BD23-4C7D-90AB-9FD2F7E1A290}" type="datetimeFigureOut">
              <a:rPr lang="en-US" smtClean="0"/>
              <a:t>3/23/2026</a:t>
            </a:fld>
            <a:endParaRPr lang="en-US" dirty="0"/>
          </a:p>
        </p:txBody>
      </p:sp>
      <p:sp>
        <p:nvSpPr>
          <p:cNvPr id="9" name="Footer Placeholder 8"/>
          <p:cNvSpPr>
            <a:spLocks noGrp="1"/>
          </p:cNvSpPr>
          <p:nvPr>
            <p:ph type="ftr" sz="quarter" idx="11"/>
          </p:nvPr>
        </p:nvSpPr>
        <p:spPr>
          <a:xfrm>
            <a:off x="3499102" y="6356352"/>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4058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928F81D-BD23-4C7D-90AB-9FD2F7E1A290}" type="datetimeFigureOut">
              <a:rPr lang="en-US" smtClean="0"/>
              <a:t>3/23/2026</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AA1E443-0DBC-4A9B-8F43-B60DF77EC499}" type="slidenum">
              <a:rPr lang="en-US" smtClean="0"/>
              <a:t>‹#›</a:t>
            </a:fld>
            <a:endParaRPr lang="en-US" dirty="0"/>
          </a:p>
        </p:txBody>
      </p:sp>
    </p:spTree>
    <p:extLst>
      <p:ext uri="{BB962C8B-B14F-4D97-AF65-F5344CB8AC3E}">
        <p14:creationId xmlns:p14="http://schemas.microsoft.com/office/powerpoint/2010/main" val="132034427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oberthalf.com/blog/salaries-and-skills/why-accounting-top-reasons-for-the-career-choi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www.dezzain.com/business/emerging-accounting-trends-in-201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trentonline.com/teach-kids-financial-responsibility/"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robutterfly.com/blog/the-beginner-s-guide-to-understanding-the-3-financial-statement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vanndigit.com/tips-steps-follow-when-making-budget/" TargetMode="Externa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bargainbabe.com/25-macys-gift-card-contest/" TargetMode="External"/><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www.wisegeek.com/what-does-a-managerial-accountant-do.htm"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huffingtonpost.co.za/2017/10/19/use-this-site-to-quickly-check-if-your-email-has-been-hacked_a_23248379/" TargetMode="External"/><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videoblocks.com/video/computer-digital-secure-cyber-crime-trojan-virus-cyber-attack-smqjm7jpxj11fk334" TargetMode="External"/><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csoonline.com/article/3210912/is-cybercrime-the-greatest-threat-to-every-company-in-the-world.html" TargetMode="External"/><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altrusa.org/" TargetMode="External"/><Relationship Id="rId7" Type="http://schemas.openxmlformats.org/officeDocument/2006/relationships/hyperlink" Target="https://www.tvcc.edu/CAPS/zone.aspx?deptid=231&amp;zoneid=614"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mailto:districttwotreasurer@gmail.com" TargetMode="External"/><Relationship Id="rId4" Type="http://schemas.openxmlformats.org/officeDocument/2006/relationships/hyperlink" Target="http://www.districtthree.altrus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haidir.web.id/2013/04/trik-menebak-tanggal-lahir.html"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umbrellaaccountants.com.au/packages/bookkeeping-accounting-tax-returns-one-package/" TargetMode="External"/><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ccounting4me.co.nz/en/services/keeping-up-with-bookkeeping/"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258417" y="5105400"/>
            <a:ext cx="7620000" cy="400110"/>
          </a:xfrm>
          <a:prstGeom prst="rect">
            <a:avLst/>
          </a:prstGeom>
          <a:noFill/>
        </p:spPr>
        <p:txBody>
          <a:bodyPr wrap="square" rtlCol="0">
            <a:spAutoFit/>
          </a:bodyPr>
          <a:lstStyle/>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March 23, 2026</a:t>
            </a:r>
          </a:p>
        </p:txBody>
      </p:sp>
      <p:sp>
        <p:nvSpPr>
          <p:cNvPr id="8" name="TextBox 7"/>
          <p:cNvSpPr txBox="1"/>
          <p:nvPr/>
        </p:nvSpPr>
        <p:spPr>
          <a:xfrm>
            <a:off x="142461" y="2384289"/>
            <a:ext cx="9144000" cy="1415772"/>
          </a:xfrm>
          <a:prstGeom prst="rect">
            <a:avLst/>
          </a:prstGeom>
          <a:noFill/>
        </p:spPr>
        <p:txBody>
          <a:bodyPr wrap="square" rtlCol="0">
            <a:spAutoFit/>
          </a:bodyPr>
          <a:lstStyle/>
          <a:p>
            <a:r>
              <a:rPr lang="en-US" sz="2800" dirty="0">
                <a:solidFill>
                  <a:schemeClr val="bg1"/>
                </a:solidFill>
                <a:latin typeface="Franklin Gothic Medium" panose="020B0603020102020204" pitchFamily="34" charset="0"/>
                <a:ea typeface="Tahoma" panose="020B0604030504040204" pitchFamily="34" charset="0"/>
                <a:cs typeface="Tahoma" panose="020B0604030504040204" pitchFamily="34" charset="0"/>
              </a:rPr>
              <a:t>Welcome to Altrusa District Two</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TREASURERS WORKSHOP</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pic>
        <p:nvPicPr>
          <p:cNvPr id="16" name="Picture 15">
            <a:extLst>
              <a:ext uri="{FF2B5EF4-FFF2-40B4-BE49-F238E27FC236}">
                <a16:creationId xmlns:a16="http://schemas.microsoft.com/office/drawing/2014/main" id="{57A551FE-AB1E-420F-8ECA-6860C10DAB8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522" r="34633"/>
          <a:stretch/>
        </p:blipFill>
        <p:spPr>
          <a:xfrm>
            <a:off x="9296400" y="762000"/>
            <a:ext cx="2895600" cy="5334000"/>
          </a:xfrm>
          <a:prstGeom prst="rect">
            <a:avLst/>
          </a:prstGeom>
        </p:spPr>
      </p:pic>
      <p:sp>
        <p:nvSpPr>
          <p:cNvPr id="2" name="TextBox 1">
            <a:extLst>
              <a:ext uri="{FF2B5EF4-FFF2-40B4-BE49-F238E27FC236}">
                <a16:creationId xmlns:a16="http://schemas.microsoft.com/office/drawing/2014/main" id="{871728B1-5405-A9D3-C055-49E4C46EB2C4}"/>
              </a:ext>
            </a:extLst>
          </p:cNvPr>
          <p:cNvSpPr txBox="1"/>
          <p:nvPr/>
        </p:nvSpPr>
        <p:spPr>
          <a:xfrm>
            <a:off x="258417" y="3810000"/>
            <a:ext cx="7620000" cy="954107"/>
          </a:xfrm>
          <a:prstGeom prst="rect">
            <a:avLst/>
          </a:prstGeom>
          <a:noFill/>
        </p:spPr>
        <p:txBody>
          <a:bodyPr wrap="square" rtlCol="0">
            <a:spAutoFit/>
          </a:bodyPr>
          <a:lstStyle/>
          <a:p>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Presented by Anneke Fleming</a:t>
            </a:r>
          </a:p>
          <a:p>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District Two Treasurer</a:t>
            </a:r>
          </a:p>
        </p:txBody>
      </p:sp>
    </p:spTree>
    <p:extLst>
      <p:ext uri="{BB962C8B-B14F-4D97-AF65-F5344CB8AC3E}">
        <p14:creationId xmlns:p14="http://schemas.microsoft.com/office/powerpoint/2010/main" val="196998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E1009-D159-4FFB-A46C-C5F6F363CE33}"/>
              </a:ext>
            </a:extLst>
          </p:cNvPr>
          <p:cNvSpPr/>
          <p:nvPr/>
        </p:nvSpPr>
        <p:spPr>
          <a:xfrm>
            <a:off x="3619502" y="182666"/>
            <a:ext cx="8403167" cy="523220"/>
          </a:xfrm>
          <a:prstGeom prst="rect">
            <a:avLst/>
          </a:prstGeom>
        </p:spPr>
        <p:txBody>
          <a:bodyPr wrap="square">
            <a:spAutoFit/>
          </a:bodyPr>
          <a:lstStyle/>
          <a:p>
            <a:r>
              <a:rPr lang="en-US" sz="2800" dirty="0">
                <a:latin typeface="Franklin Gothic Medium" panose="020B0603020102020204" pitchFamily="34" charset="0"/>
              </a:rPr>
              <a:t> </a:t>
            </a:r>
            <a:endParaRPr lang="en-US" sz="2800" dirty="0"/>
          </a:p>
        </p:txBody>
      </p:sp>
      <p:sp>
        <p:nvSpPr>
          <p:cNvPr id="7" name="TextBox 6">
            <a:extLst>
              <a:ext uri="{FF2B5EF4-FFF2-40B4-BE49-F238E27FC236}">
                <a16:creationId xmlns:a16="http://schemas.microsoft.com/office/drawing/2014/main" id="{67DCCEC9-735F-4B98-AC24-61F64607BC24}"/>
              </a:ext>
            </a:extLst>
          </p:cNvPr>
          <p:cNvSpPr txBox="1"/>
          <p:nvPr/>
        </p:nvSpPr>
        <p:spPr>
          <a:xfrm>
            <a:off x="5644" y="-1981200"/>
            <a:ext cx="3276600" cy="8869680"/>
          </a:xfrm>
          <a:prstGeom prst="rect">
            <a:avLst/>
          </a:prstGeom>
          <a:solidFill>
            <a:schemeClr val="accent1"/>
          </a:solidFill>
        </p:spPr>
        <p:txBody>
          <a:bodyPr wrap="square" rtlCol="0">
            <a:noAutofit/>
          </a:bodyPr>
          <a:lstStyle/>
          <a:p>
            <a:endParaRPr lang="en-US" dirty="0"/>
          </a:p>
        </p:txBody>
      </p:sp>
      <p:sp>
        <p:nvSpPr>
          <p:cNvPr id="9" name="TextBox 8">
            <a:extLst>
              <a:ext uri="{FF2B5EF4-FFF2-40B4-BE49-F238E27FC236}">
                <a16:creationId xmlns:a16="http://schemas.microsoft.com/office/drawing/2014/main" id="{F642C5CD-A13B-49C1-9055-6C1C445B27F6}"/>
              </a:ext>
            </a:extLst>
          </p:cNvPr>
          <p:cNvSpPr txBox="1"/>
          <p:nvPr/>
        </p:nvSpPr>
        <p:spPr>
          <a:xfrm>
            <a:off x="201167" y="1014680"/>
            <a:ext cx="2874263" cy="1446550"/>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Updating</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Members</a:t>
            </a:r>
          </a:p>
        </p:txBody>
      </p:sp>
      <p:sp>
        <p:nvSpPr>
          <p:cNvPr id="2" name="Rectangle 1">
            <a:extLst>
              <a:ext uri="{FF2B5EF4-FFF2-40B4-BE49-F238E27FC236}">
                <a16:creationId xmlns:a16="http://schemas.microsoft.com/office/drawing/2014/main" id="{280F0834-F5CD-4000-BA4B-D4DE7E50A688}"/>
              </a:ext>
            </a:extLst>
          </p:cNvPr>
          <p:cNvSpPr/>
          <p:nvPr/>
        </p:nvSpPr>
        <p:spPr>
          <a:xfrm>
            <a:off x="3412066" y="373688"/>
            <a:ext cx="8540044" cy="954107"/>
          </a:xfrm>
          <a:prstGeom prst="rect">
            <a:avLst/>
          </a:prstGeom>
        </p:spPr>
        <p:txBody>
          <a:bodyPr wrap="square">
            <a:spAutoFit/>
          </a:bodyPr>
          <a:lstStyle/>
          <a:p>
            <a:pPr algn="ctr"/>
            <a:r>
              <a:rPr lang="en-US" sz="2800" dirty="0">
                <a:latin typeface="Franklin Gothic Medium" panose="020B0603020102020204" pitchFamily="34" charset="0"/>
              </a:rPr>
              <a:t>From Members page you can </a:t>
            </a:r>
            <a:r>
              <a:rPr lang="en-US" sz="2800" b="1" dirty="0">
                <a:solidFill>
                  <a:srgbClr val="FF0000"/>
                </a:solidFill>
                <a:latin typeface="Franklin Gothic Medium" panose="020B0603020102020204" pitchFamily="34" charset="0"/>
              </a:rPr>
              <a:t>ADD</a:t>
            </a:r>
            <a:r>
              <a:rPr lang="en-US" sz="2800" dirty="0">
                <a:latin typeface="Franklin Gothic Medium" panose="020B0603020102020204" pitchFamily="34" charset="0"/>
              </a:rPr>
              <a:t> a New Member </a:t>
            </a:r>
          </a:p>
          <a:p>
            <a:pPr algn="ctr"/>
            <a:r>
              <a:rPr lang="en-US" sz="2800" dirty="0">
                <a:latin typeface="Franklin Gothic Medium" panose="020B0603020102020204" pitchFamily="34" charset="0"/>
              </a:rPr>
              <a:t>click on </a:t>
            </a:r>
            <a:r>
              <a:rPr lang="en-US" sz="2800" b="1" dirty="0">
                <a:solidFill>
                  <a:srgbClr val="00B050"/>
                </a:solidFill>
                <a:latin typeface="Franklin Gothic Medium" panose="020B0603020102020204" pitchFamily="34" charset="0"/>
              </a:rPr>
              <a:t>+New Member </a:t>
            </a:r>
          </a:p>
        </p:txBody>
      </p:sp>
      <p:pic>
        <p:nvPicPr>
          <p:cNvPr id="5" name="Picture 4">
            <a:extLst>
              <a:ext uri="{FF2B5EF4-FFF2-40B4-BE49-F238E27FC236}">
                <a16:creationId xmlns:a16="http://schemas.microsoft.com/office/drawing/2014/main" id="{BBE9FE4A-5D5D-4F1E-A8D2-501BAEBA09E9}"/>
              </a:ext>
            </a:extLst>
          </p:cNvPr>
          <p:cNvPicPr>
            <a:picLocks noChangeAspect="1"/>
          </p:cNvPicPr>
          <p:nvPr/>
        </p:nvPicPr>
        <p:blipFill>
          <a:blip r:embed="rId2"/>
          <a:stretch>
            <a:fillRect/>
          </a:stretch>
        </p:blipFill>
        <p:spPr>
          <a:xfrm>
            <a:off x="3886202" y="1594665"/>
            <a:ext cx="7859527" cy="3443287"/>
          </a:xfrm>
          <a:prstGeom prst="rect">
            <a:avLst/>
          </a:prstGeom>
        </p:spPr>
      </p:pic>
      <p:pic>
        <p:nvPicPr>
          <p:cNvPr id="14" name="Picture 13">
            <a:extLst>
              <a:ext uri="{FF2B5EF4-FFF2-40B4-BE49-F238E27FC236}">
                <a16:creationId xmlns:a16="http://schemas.microsoft.com/office/drawing/2014/main" id="{4F9177CB-54B9-4908-B31D-96209455FBE3}"/>
              </a:ext>
            </a:extLst>
          </p:cNvPr>
          <p:cNvPicPr>
            <a:picLocks noChangeAspect="1"/>
          </p:cNvPicPr>
          <p:nvPr/>
        </p:nvPicPr>
        <p:blipFill>
          <a:blip r:embed="rId2"/>
          <a:stretch>
            <a:fillRect/>
          </a:stretch>
        </p:blipFill>
        <p:spPr>
          <a:xfrm>
            <a:off x="3886202" y="1600202"/>
            <a:ext cx="7859527" cy="3443287"/>
          </a:xfrm>
          <a:prstGeom prst="rect">
            <a:avLst/>
          </a:prstGeom>
        </p:spPr>
      </p:pic>
      <p:sp>
        <p:nvSpPr>
          <p:cNvPr id="15" name="Arrow: Right 14">
            <a:extLst>
              <a:ext uri="{FF2B5EF4-FFF2-40B4-BE49-F238E27FC236}">
                <a16:creationId xmlns:a16="http://schemas.microsoft.com/office/drawing/2014/main" id="{44058518-573C-4A6F-A4CD-5CACE0440A82}"/>
              </a:ext>
            </a:extLst>
          </p:cNvPr>
          <p:cNvSpPr/>
          <p:nvPr/>
        </p:nvSpPr>
        <p:spPr>
          <a:xfrm rot="5400000">
            <a:off x="10868986" y="2237413"/>
            <a:ext cx="820821" cy="30839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631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3B">
            <a:extLst>
              <a:ext uri="{FF2B5EF4-FFF2-40B4-BE49-F238E27FC236}">
                <a16:creationId xmlns:a16="http://schemas.microsoft.com/office/drawing/2014/main" id="{827E8BEC-22D8-457B-A41E-2E373A73DB0C}"/>
              </a:ext>
            </a:extLst>
          </p:cNvPr>
          <p:cNvPicPr>
            <a:picLocks noChangeAspect="1"/>
          </p:cNvPicPr>
          <p:nvPr/>
        </p:nvPicPr>
        <p:blipFill rotWithShape="1">
          <a:blip r:embed="rId2"/>
          <a:srcRect l="17441" t="12775" r="28379" b="48019"/>
          <a:stretch/>
        </p:blipFill>
        <p:spPr>
          <a:xfrm>
            <a:off x="5715003" y="304800"/>
            <a:ext cx="5638799" cy="1933352"/>
          </a:xfrm>
          <a:prstGeom prst="rect">
            <a:avLst/>
          </a:prstGeom>
        </p:spPr>
      </p:pic>
      <p:pic>
        <p:nvPicPr>
          <p:cNvPr id="3" name="Snagit_SNG84A">
            <a:extLst>
              <a:ext uri="{FF2B5EF4-FFF2-40B4-BE49-F238E27FC236}">
                <a16:creationId xmlns:a16="http://schemas.microsoft.com/office/drawing/2014/main" id="{636B775D-B5C5-475B-8EB2-6CA72E5FB7B8}"/>
              </a:ext>
            </a:extLst>
          </p:cNvPr>
          <p:cNvPicPr>
            <a:picLocks noChangeAspect="1"/>
          </p:cNvPicPr>
          <p:nvPr/>
        </p:nvPicPr>
        <p:blipFill rotWithShape="1">
          <a:blip r:embed="rId3"/>
          <a:srcRect l="17475" t="7907" r="28368" b="10853"/>
          <a:stretch/>
        </p:blipFill>
        <p:spPr>
          <a:xfrm>
            <a:off x="5715003" y="2238154"/>
            <a:ext cx="5638799" cy="4486943"/>
          </a:xfrm>
          <a:prstGeom prst="rect">
            <a:avLst/>
          </a:prstGeom>
        </p:spPr>
      </p:pic>
      <p:sp>
        <p:nvSpPr>
          <p:cNvPr id="5" name="Arrow: Down 4">
            <a:extLst>
              <a:ext uri="{FF2B5EF4-FFF2-40B4-BE49-F238E27FC236}">
                <a16:creationId xmlns:a16="http://schemas.microsoft.com/office/drawing/2014/main" id="{E7B0BE66-CC1B-4B23-B80A-697EBA89CE38}"/>
              </a:ext>
            </a:extLst>
          </p:cNvPr>
          <p:cNvSpPr/>
          <p:nvPr/>
        </p:nvSpPr>
        <p:spPr>
          <a:xfrm rot="3086863">
            <a:off x="7631548" y="5398433"/>
            <a:ext cx="446874" cy="1219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DD0EBD-A0F6-48F7-B9CA-F45F6F75D140}"/>
              </a:ext>
            </a:extLst>
          </p:cNvPr>
          <p:cNvSpPr txBox="1"/>
          <p:nvPr/>
        </p:nvSpPr>
        <p:spPr>
          <a:xfrm>
            <a:off x="11811000" y="0"/>
            <a:ext cx="381000" cy="369332"/>
          </a:xfrm>
          <a:prstGeom prst="rect">
            <a:avLst/>
          </a:prstGeom>
          <a:solidFill>
            <a:schemeClr val="bg2">
              <a:lumMod val="40000"/>
              <a:lumOff val="6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DFF637A-6619-4DB4-8479-52C4EE0CC6EE}"/>
              </a:ext>
            </a:extLst>
          </p:cNvPr>
          <p:cNvSpPr txBox="1"/>
          <p:nvPr/>
        </p:nvSpPr>
        <p:spPr>
          <a:xfrm>
            <a:off x="0" y="-1"/>
            <a:ext cx="4724400" cy="6858000"/>
          </a:xfrm>
          <a:prstGeom prst="rect">
            <a:avLst/>
          </a:prstGeom>
          <a:solidFill>
            <a:schemeClr val="accent1"/>
          </a:solidFill>
        </p:spPr>
        <p:txBody>
          <a:bodyPr wrap="square" rtlCol="0">
            <a:noAutofit/>
          </a:bodyPr>
          <a:lstStyle/>
          <a:p>
            <a:r>
              <a:rPr lang="en-US" sz="4000" b="1" dirty="0">
                <a:solidFill>
                  <a:schemeClr val="bg1"/>
                </a:solidFill>
                <a:latin typeface="Franklin Gothic Medium" panose="020B0603020102020204" pitchFamily="34" charset="0"/>
              </a:rPr>
              <a:t> </a:t>
            </a:r>
          </a:p>
          <a:p>
            <a:r>
              <a:rPr lang="en-US" sz="4000" b="1" dirty="0">
                <a:solidFill>
                  <a:schemeClr val="bg1"/>
                </a:solidFill>
                <a:latin typeface="Franklin Gothic Medium" panose="020B060302010202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Simply fill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in the form…</a:t>
            </a:r>
          </a:p>
          <a:p>
            <a:endParaRPr lang="en-US" dirty="0">
              <a:latin typeface="Franklin Gothic Medium" panose="020B0603020102020204" pitchFamily="34" charset="0"/>
            </a:endParaRPr>
          </a:p>
          <a:p>
            <a:r>
              <a:rPr lang="en-US" sz="2400" dirty="0">
                <a:latin typeface="Franklin Gothic Medium" panose="020B0603020102020204" pitchFamily="34" charset="0"/>
              </a:rPr>
              <a:t>  Apply your club name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  The drop-down choices for         </a:t>
            </a:r>
          </a:p>
          <a:p>
            <a:r>
              <a:rPr lang="en-US" sz="2400" dirty="0">
                <a:latin typeface="Franklin Gothic Medium" panose="020B0603020102020204" pitchFamily="34" charset="0"/>
              </a:rPr>
              <a:t>  Member Type are Active and </a:t>
            </a:r>
          </a:p>
          <a:p>
            <a:r>
              <a:rPr lang="en-US" sz="2400" dirty="0">
                <a:latin typeface="Franklin Gothic Medium" panose="020B0603020102020204" pitchFamily="34" charset="0"/>
              </a:rPr>
              <a:t>  Affiliate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  Please don’t forget to click </a:t>
            </a:r>
          </a:p>
          <a:p>
            <a:r>
              <a:rPr lang="en-US" sz="2400" dirty="0">
                <a:latin typeface="Franklin Gothic Medium" panose="020B0603020102020204" pitchFamily="34" charset="0"/>
              </a:rPr>
              <a:t>  on Add Sponsor and input name</a:t>
            </a:r>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sz="3200" b="1" dirty="0">
                <a:solidFill>
                  <a:schemeClr val="bg1"/>
                </a:solidFill>
                <a:latin typeface="Franklin Gothic Medium" panose="020B060302010202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Finish by clicking </a:t>
            </a:r>
          </a:p>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Create Member</a:t>
            </a:r>
          </a:p>
        </p:txBody>
      </p:sp>
    </p:spTree>
    <p:extLst>
      <p:ext uri="{BB962C8B-B14F-4D97-AF65-F5344CB8AC3E}">
        <p14:creationId xmlns:p14="http://schemas.microsoft.com/office/powerpoint/2010/main" val="134330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75FE1E-3B6F-4458-B62B-DEB021585434}"/>
              </a:ext>
            </a:extLst>
          </p:cNvPr>
          <p:cNvSpPr txBox="1"/>
          <p:nvPr/>
        </p:nvSpPr>
        <p:spPr>
          <a:xfrm>
            <a:off x="14056" y="2"/>
            <a:ext cx="12192000" cy="1323439"/>
          </a:xfrm>
          <a:prstGeom prst="rect">
            <a:avLst/>
          </a:prstGeom>
          <a:solidFill>
            <a:schemeClr val="accent1"/>
          </a:solidFill>
        </p:spPr>
        <p:txBody>
          <a:bodyPr wrap="square" rtlCol="0">
            <a:spAutoFit/>
          </a:bodyPr>
          <a:lstStyle/>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Locate existing members to edit by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Search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bar</a:t>
            </a:r>
          </a:p>
          <a:p>
            <a:pPr algn="ct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or clicking on their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Name</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on the Members page</a:t>
            </a:r>
          </a:p>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340D0F0F-5D56-4A5F-8B1C-8343DEEC901F}"/>
              </a:ext>
            </a:extLst>
          </p:cNvPr>
          <p:cNvPicPr>
            <a:picLocks noChangeAspect="1"/>
          </p:cNvPicPr>
          <p:nvPr/>
        </p:nvPicPr>
        <p:blipFill>
          <a:blip r:embed="rId2"/>
          <a:stretch>
            <a:fillRect/>
          </a:stretch>
        </p:blipFill>
        <p:spPr>
          <a:xfrm>
            <a:off x="1266825" y="1600200"/>
            <a:ext cx="9658350" cy="485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Arrow: Down 7">
            <a:extLst>
              <a:ext uri="{FF2B5EF4-FFF2-40B4-BE49-F238E27FC236}">
                <a16:creationId xmlns:a16="http://schemas.microsoft.com/office/drawing/2014/main" id="{46E7FE3D-2F6E-4088-A716-3BD7DA58BB4D}"/>
              </a:ext>
            </a:extLst>
          </p:cNvPr>
          <p:cNvSpPr/>
          <p:nvPr/>
        </p:nvSpPr>
        <p:spPr>
          <a:xfrm rot="1408023">
            <a:off x="2856689" y="2069495"/>
            <a:ext cx="270259" cy="100880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a:extLst>
              <a:ext uri="{FF2B5EF4-FFF2-40B4-BE49-F238E27FC236}">
                <a16:creationId xmlns:a16="http://schemas.microsoft.com/office/drawing/2014/main" id="{515C0F52-1BA8-490E-82AD-45695BF94925}"/>
              </a:ext>
            </a:extLst>
          </p:cNvPr>
          <p:cNvSpPr/>
          <p:nvPr/>
        </p:nvSpPr>
        <p:spPr>
          <a:xfrm rot="1408023">
            <a:off x="2552146" y="4733309"/>
            <a:ext cx="264071" cy="100880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969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0C132E-FE0D-4E69-9078-E61C6E68F26C}"/>
              </a:ext>
            </a:extLst>
          </p:cNvPr>
          <p:cNvSpPr/>
          <p:nvPr/>
        </p:nvSpPr>
        <p:spPr>
          <a:xfrm>
            <a:off x="-2822" y="-26633"/>
            <a:ext cx="12192000" cy="1508105"/>
          </a:xfrm>
          <a:prstGeom prst="rect">
            <a:avLst/>
          </a:prstGeom>
          <a:solidFill>
            <a:schemeClr val="accent1"/>
          </a:solidFill>
        </p:spPr>
        <p:txBody>
          <a:bodyPr wrap="square">
            <a:spAutoFit/>
          </a:bodyPr>
          <a:lstStyle/>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From the members page you can update </a:t>
            </a:r>
          </a:p>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Personal</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Member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Contact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and see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Transactions</a:t>
            </a:r>
            <a:r>
              <a:rPr lang="en-US" sz="2000" b="1" dirty="0">
                <a:latin typeface="Tahoma" panose="020B0604030504040204" pitchFamily="34" charset="0"/>
                <a:ea typeface="Tahoma" panose="020B0604030504040204" pitchFamily="34" charset="0"/>
                <a:cs typeface="Tahoma" panose="020B0604030504040204" pitchFamily="34" charset="0"/>
              </a:rPr>
              <a:t> </a:t>
            </a:r>
          </a:p>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Dues and Fees, click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Edit</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ctr"/>
            <a:endParaRPr lang="en-US" sz="1200" dirty="0">
              <a:solidFill>
                <a:schemeClr val="bg1"/>
              </a:solidFill>
              <a:latin typeface="Franklin Gothic Medium" panose="020B0603020102020204" pitchFamily="34" charset="0"/>
            </a:endParaRPr>
          </a:p>
        </p:txBody>
      </p:sp>
      <p:sp>
        <p:nvSpPr>
          <p:cNvPr id="4" name="Arrow: Down 3">
            <a:extLst>
              <a:ext uri="{FF2B5EF4-FFF2-40B4-BE49-F238E27FC236}">
                <a16:creationId xmlns:a16="http://schemas.microsoft.com/office/drawing/2014/main" id="{6961CB1D-6C02-46E5-91D5-01C076496F03}"/>
              </a:ext>
            </a:extLst>
          </p:cNvPr>
          <p:cNvSpPr/>
          <p:nvPr/>
        </p:nvSpPr>
        <p:spPr>
          <a:xfrm>
            <a:off x="3429000"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07257369-D75F-4743-991A-A9FDE2CFEA4E}"/>
              </a:ext>
            </a:extLst>
          </p:cNvPr>
          <p:cNvSpPr/>
          <p:nvPr/>
        </p:nvSpPr>
        <p:spPr>
          <a:xfrm>
            <a:off x="481262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834E0DCD-CD7C-4042-95D7-38F6AC70B980}"/>
              </a:ext>
            </a:extLst>
          </p:cNvPr>
          <p:cNvSpPr/>
          <p:nvPr/>
        </p:nvSpPr>
        <p:spPr>
          <a:xfrm>
            <a:off x="630066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DDDA6FA2-BC3E-4D70-9591-58FC9C0F78A3}"/>
              </a:ext>
            </a:extLst>
          </p:cNvPr>
          <p:cNvSpPr/>
          <p:nvPr/>
        </p:nvSpPr>
        <p:spPr>
          <a:xfrm>
            <a:off x="750991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B192029E-8E9C-4BCE-9C43-17A99B757347}"/>
              </a:ext>
            </a:extLst>
          </p:cNvPr>
          <p:cNvSpPr/>
          <p:nvPr/>
        </p:nvSpPr>
        <p:spPr>
          <a:xfrm rot="2107648">
            <a:off x="7719805" y="3593872"/>
            <a:ext cx="304800" cy="8260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6F85022-6C0A-499D-AB90-982B8344A05F}"/>
              </a:ext>
            </a:extLst>
          </p:cNvPr>
          <p:cNvPicPr>
            <a:picLocks noChangeAspect="1"/>
          </p:cNvPicPr>
          <p:nvPr/>
        </p:nvPicPr>
        <p:blipFill>
          <a:blip r:embed="rId2"/>
          <a:stretch>
            <a:fillRect/>
          </a:stretch>
        </p:blipFill>
        <p:spPr>
          <a:xfrm>
            <a:off x="1524002" y="2779766"/>
            <a:ext cx="9363075" cy="3305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6318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C5DD7-2A9A-400E-9245-57759466969E}"/>
              </a:ext>
            </a:extLst>
          </p:cNvPr>
          <p:cNvSpPr/>
          <p:nvPr/>
        </p:nvSpPr>
        <p:spPr>
          <a:xfrm>
            <a:off x="3276600" y="2675471"/>
            <a:ext cx="8534400" cy="830997"/>
          </a:xfrm>
          <a:prstGeom prst="rect">
            <a:avLst/>
          </a:prstGeom>
        </p:spPr>
        <p:txBody>
          <a:bodyPr wrap="square">
            <a:spAutoFit/>
          </a:bodyPr>
          <a:lstStyle/>
          <a:p>
            <a:pPr algn="just"/>
            <a:r>
              <a:rPr lang="en-US" sz="2400" dirty="0">
                <a:solidFill>
                  <a:srgbClr val="000000"/>
                </a:solidFill>
                <a:latin typeface="Franklin Gothic Medium" panose="020B0603020102020204" pitchFamily="34" charset="0"/>
              </a:rPr>
              <a:t>Link account or credit card, first as </a:t>
            </a:r>
            <a:r>
              <a:rPr lang="en-US" sz="2400" dirty="0">
                <a:latin typeface="Franklin Gothic Medium" panose="020B0603020102020204" pitchFamily="34" charset="0"/>
              </a:rPr>
              <a:t>Club Treasurer </a:t>
            </a:r>
            <a:r>
              <a:rPr lang="en-US" sz="2400" dirty="0">
                <a:solidFill>
                  <a:srgbClr val="000000"/>
                </a:solidFill>
                <a:latin typeface="Franklin Gothic Medium" panose="020B0603020102020204" pitchFamily="34" charset="0"/>
              </a:rPr>
              <a:t>go to </a:t>
            </a:r>
            <a:r>
              <a:rPr lang="en-US" sz="2400" b="1" dirty="0">
                <a:latin typeface="Franklin Gothic Medium" panose="020B0603020102020204" pitchFamily="34" charset="0"/>
              </a:rPr>
              <a:t>YOUR</a:t>
            </a:r>
            <a:r>
              <a:rPr lang="en-US" sz="2400" dirty="0">
                <a:solidFill>
                  <a:srgbClr val="000000"/>
                </a:solidFill>
                <a:latin typeface="Franklin Gothic Medium" panose="020B0603020102020204" pitchFamily="34" charset="0"/>
              </a:rPr>
              <a:t> member page, click </a:t>
            </a:r>
            <a:r>
              <a:rPr lang="en-US" sz="2400" b="1" dirty="0">
                <a:solidFill>
                  <a:srgbClr val="FF0000"/>
                </a:solidFill>
                <a:latin typeface="Franklin Gothic Medium" panose="020B0603020102020204" pitchFamily="34" charset="0"/>
              </a:rPr>
              <a:t>silhouette</a:t>
            </a:r>
            <a:r>
              <a:rPr lang="en-US" sz="2400" dirty="0">
                <a:solidFill>
                  <a:srgbClr val="000000"/>
                </a:solidFill>
                <a:latin typeface="Franklin Gothic Medium" panose="020B0603020102020204" pitchFamily="34" charset="0"/>
              </a:rPr>
              <a:t> in upper right corner of red bar.</a:t>
            </a:r>
            <a:endParaRPr lang="en-US" sz="2400" dirty="0">
              <a:latin typeface="Franklin Gothic Medium" panose="020B0603020102020204" pitchFamily="34" charset="0"/>
            </a:endParaRPr>
          </a:p>
        </p:txBody>
      </p:sp>
      <p:sp>
        <p:nvSpPr>
          <p:cNvPr id="5" name="Rectangle 4">
            <a:extLst>
              <a:ext uri="{FF2B5EF4-FFF2-40B4-BE49-F238E27FC236}">
                <a16:creationId xmlns:a16="http://schemas.microsoft.com/office/drawing/2014/main" id="{71D78DCE-52A9-459D-980F-E78B21184B07}"/>
              </a:ext>
            </a:extLst>
          </p:cNvPr>
          <p:cNvSpPr/>
          <p:nvPr/>
        </p:nvSpPr>
        <p:spPr>
          <a:xfrm>
            <a:off x="3310469" y="340505"/>
            <a:ext cx="8538257" cy="1692771"/>
          </a:xfrm>
          <a:prstGeom prst="rect">
            <a:avLst/>
          </a:prstGeom>
        </p:spPr>
        <p:txBody>
          <a:bodyPr wrap="square">
            <a:spAutoFit/>
          </a:bodyPr>
          <a:lstStyle/>
          <a:p>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These are the ways to make a payment </a:t>
            </a:r>
          </a:p>
          <a:p>
            <a:endPar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400" dirty="0">
                <a:solidFill>
                  <a:srgbClr val="000000"/>
                </a:solidFill>
                <a:latin typeface="Franklin Gothic Medium" panose="020B0603020102020204" pitchFamily="34" charset="0"/>
              </a:rPr>
              <a:t>Link your bank account and transfer funds directly or link a credit card.</a:t>
            </a:r>
            <a:endParaRPr lang="en-US" sz="2400" dirty="0">
              <a:latin typeface="Franklin Gothic Medium" panose="020B0603020102020204" pitchFamily="34" charset="0"/>
            </a:endParaRPr>
          </a:p>
        </p:txBody>
      </p:sp>
      <p:sp>
        <p:nvSpPr>
          <p:cNvPr id="7" name="TextBox 6">
            <a:extLst>
              <a:ext uri="{FF2B5EF4-FFF2-40B4-BE49-F238E27FC236}">
                <a16:creationId xmlns:a16="http://schemas.microsoft.com/office/drawing/2014/main" id="{034894B5-823E-4106-A823-F1CB4C1398DF}"/>
              </a:ext>
            </a:extLst>
          </p:cNvPr>
          <p:cNvSpPr txBox="1"/>
          <p:nvPr/>
        </p:nvSpPr>
        <p:spPr>
          <a:xfrm>
            <a:off x="0" y="0"/>
            <a:ext cx="3124200" cy="6986528"/>
          </a:xfrm>
          <a:prstGeom prst="rect">
            <a:avLst/>
          </a:prstGeom>
          <a:solidFill>
            <a:schemeClr val="accent1"/>
          </a:solidFill>
        </p:spPr>
        <p:txBody>
          <a:bodyPr wrap="square" rtlCol="0">
            <a:spAutoFit/>
          </a:bodyPr>
          <a:lstStyle/>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Payment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Methods</a:t>
            </a: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E79BCAF1-D48F-49FF-AAC1-AFB8FB12AA01}"/>
              </a:ext>
            </a:extLst>
          </p:cNvPr>
          <p:cNvPicPr>
            <a:picLocks noChangeAspect="1"/>
          </p:cNvPicPr>
          <p:nvPr/>
        </p:nvPicPr>
        <p:blipFill>
          <a:blip r:embed="rId2"/>
          <a:stretch>
            <a:fillRect/>
          </a:stretch>
        </p:blipFill>
        <p:spPr>
          <a:xfrm>
            <a:off x="3817145" y="3962400"/>
            <a:ext cx="779145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Arrow: Up 12">
            <a:extLst>
              <a:ext uri="{FF2B5EF4-FFF2-40B4-BE49-F238E27FC236}">
                <a16:creationId xmlns:a16="http://schemas.microsoft.com/office/drawing/2014/main" id="{6640B588-80BC-45EA-9118-D8EC481D8D83}"/>
              </a:ext>
            </a:extLst>
          </p:cNvPr>
          <p:cNvSpPr/>
          <p:nvPr/>
        </p:nvSpPr>
        <p:spPr>
          <a:xfrm rot="1918068">
            <a:off x="9672062" y="4393440"/>
            <a:ext cx="364885" cy="105215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59071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FF84EE-9FB5-43B9-AF8E-8F09AE5F6575}"/>
              </a:ext>
            </a:extLst>
          </p:cNvPr>
          <p:cNvSpPr/>
          <p:nvPr/>
        </p:nvSpPr>
        <p:spPr>
          <a:xfrm>
            <a:off x="0" y="-14111"/>
            <a:ext cx="12192000" cy="1919111"/>
          </a:xfrm>
          <a:prstGeom prst="rect">
            <a:avLst/>
          </a:prstGeom>
          <a:solidFill>
            <a:schemeClr val="accent1"/>
          </a:solidFill>
        </p:spPr>
        <p:txBody>
          <a:bodyPr wrap="square">
            <a:noAutofit/>
          </a:bodyPr>
          <a:lstStyle/>
          <a:p>
            <a:pPr algn="ctr"/>
            <a:endParaRPr lang="en-US" sz="1200" dirty="0">
              <a:solidFill>
                <a:schemeClr val="bg1"/>
              </a:solidFill>
              <a:latin typeface="Franklin Gothic Medium" panose="020B0603020102020204" pitchFamily="34" charset="0"/>
            </a:endParaRPr>
          </a:p>
          <a:p>
            <a:pPr algn="ctr"/>
            <a:r>
              <a:rPr lang="en-US" sz="3200" dirty="0">
                <a:solidFill>
                  <a:schemeClr val="bg1"/>
                </a:solidFill>
                <a:latin typeface="Franklin Gothic Medium" panose="020B0603020102020204" pitchFamily="34" charset="0"/>
              </a:rPr>
              <a:t>You will see a page with your name at the top, </a:t>
            </a:r>
          </a:p>
          <a:p>
            <a:pPr algn="ctr"/>
            <a:r>
              <a:rPr lang="en-US" sz="3200" dirty="0">
                <a:solidFill>
                  <a:schemeClr val="bg1"/>
                </a:solidFill>
                <a:latin typeface="Franklin Gothic Medium" panose="020B0603020102020204" pitchFamily="34" charset="0"/>
              </a:rPr>
              <a:t>and a few tabs will be available.  Choose  </a:t>
            </a:r>
            <a:r>
              <a:rPr lang="en-US" sz="3200" dirty="0">
                <a:solidFill>
                  <a:srgbClr val="FF0000"/>
                </a:solidFill>
                <a:latin typeface="Franklin Gothic Medium" panose="020B0603020102020204" pitchFamily="34" charset="0"/>
              </a:rPr>
              <a:t>Payment Methods  </a:t>
            </a:r>
            <a:r>
              <a:rPr lang="en-US" sz="3200" dirty="0">
                <a:solidFill>
                  <a:schemeClr val="bg1"/>
                </a:solidFill>
                <a:latin typeface="Franklin Gothic Medium" panose="020B0603020102020204" pitchFamily="34" charset="0"/>
              </a:rPr>
              <a:t>tab.</a:t>
            </a:r>
          </a:p>
          <a:p>
            <a:pPr algn="ctr"/>
            <a:r>
              <a:rPr lang="en-US" sz="3200" dirty="0">
                <a:solidFill>
                  <a:schemeClr val="bg1"/>
                </a:solidFill>
                <a:latin typeface="Franklin Gothic Medium" panose="020B0603020102020204" pitchFamily="34" charset="0"/>
              </a:rPr>
              <a:t>Then click </a:t>
            </a:r>
            <a:r>
              <a:rPr lang="en-US" sz="3200" dirty="0">
                <a:solidFill>
                  <a:srgbClr val="FF0000"/>
                </a:solidFill>
                <a:latin typeface="Franklin Gothic Medium" panose="020B0603020102020204" pitchFamily="34" charset="0"/>
              </a:rPr>
              <a:t>“Add New Card” </a:t>
            </a:r>
            <a:r>
              <a:rPr lang="en-US" sz="3200" dirty="0">
                <a:solidFill>
                  <a:schemeClr val="bg1"/>
                </a:solidFill>
                <a:latin typeface="Franklin Gothic Medium" panose="020B0603020102020204" pitchFamily="34" charset="0"/>
              </a:rPr>
              <a:t>or</a:t>
            </a:r>
            <a:r>
              <a:rPr lang="en-US" sz="3200" dirty="0">
                <a:solidFill>
                  <a:srgbClr val="000000"/>
                </a:solidFill>
                <a:latin typeface="Franklin Gothic Medium" panose="020B0603020102020204" pitchFamily="34" charset="0"/>
              </a:rPr>
              <a:t> </a:t>
            </a:r>
            <a:r>
              <a:rPr lang="en-US" sz="3200" dirty="0">
                <a:solidFill>
                  <a:srgbClr val="FF0000"/>
                </a:solidFill>
                <a:latin typeface="Franklin Gothic Medium" panose="020B0603020102020204" pitchFamily="34" charset="0"/>
              </a:rPr>
              <a:t>“Add New Bank Account”</a:t>
            </a:r>
          </a:p>
        </p:txBody>
      </p:sp>
      <p:pic>
        <p:nvPicPr>
          <p:cNvPr id="15" name="Picture 14">
            <a:extLst>
              <a:ext uri="{FF2B5EF4-FFF2-40B4-BE49-F238E27FC236}">
                <a16:creationId xmlns:a16="http://schemas.microsoft.com/office/drawing/2014/main" id="{3979F3DC-5ECA-4228-93BE-4483FFD3A362}"/>
              </a:ext>
            </a:extLst>
          </p:cNvPr>
          <p:cNvPicPr>
            <a:picLocks noChangeAspect="1"/>
          </p:cNvPicPr>
          <p:nvPr/>
        </p:nvPicPr>
        <p:blipFill>
          <a:blip r:embed="rId2"/>
          <a:stretch>
            <a:fillRect/>
          </a:stretch>
        </p:blipFill>
        <p:spPr>
          <a:xfrm>
            <a:off x="76200" y="1980098"/>
            <a:ext cx="12115800" cy="5643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9989B61C-1DD4-438D-969A-34DA6F135D97}"/>
              </a:ext>
            </a:extLst>
          </p:cNvPr>
          <p:cNvPicPr>
            <a:picLocks noChangeAspect="1"/>
          </p:cNvPicPr>
          <p:nvPr/>
        </p:nvPicPr>
        <p:blipFill>
          <a:blip r:embed="rId2"/>
          <a:stretch>
            <a:fillRect/>
          </a:stretch>
        </p:blipFill>
        <p:spPr>
          <a:xfrm>
            <a:off x="76200" y="2000121"/>
            <a:ext cx="12115800" cy="5643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Arrow: Right 16">
            <a:extLst>
              <a:ext uri="{FF2B5EF4-FFF2-40B4-BE49-F238E27FC236}">
                <a16:creationId xmlns:a16="http://schemas.microsoft.com/office/drawing/2014/main" id="{8E235C6F-60CC-47CA-B2BC-FE618BA0E677}"/>
              </a:ext>
            </a:extLst>
          </p:cNvPr>
          <p:cNvSpPr/>
          <p:nvPr/>
        </p:nvSpPr>
        <p:spPr>
          <a:xfrm rot="2454920">
            <a:off x="8580492" y="4193247"/>
            <a:ext cx="1281050" cy="308394"/>
          </a:xfrm>
          <a:prstGeom prst="rightArrow">
            <a:avLst>
              <a:gd name="adj1" fmla="val 52902"/>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10732AF0-7F58-43D0-9DF1-CE5CA4FC50A0}"/>
              </a:ext>
            </a:extLst>
          </p:cNvPr>
          <p:cNvSpPr/>
          <p:nvPr/>
        </p:nvSpPr>
        <p:spPr>
          <a:xfrm rot="2454920">
            <a:off x="8932820" y="2958411"/>
            <a:ext cx="1283208" cy="30839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316B896E-5590-4D17-B0E1-89BC4A8E045E}"/>
              </a:ext>
            </a:extLst>
          </p:cNvPr>
          <p:cNvSpPr/>
          <p:nvPr/>
        </p:nvSpPr>
        <p:spPr>
          <a:xfrm rot="16200000">
            <a:off x="5355060" y="3847976"/>
            <a:ext cx="1139655" cy="30839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706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A0D89-E0F6-4A2E-9DBB-11207A96D4EF}"/>
              </a:ext>
            </a:extLst>
          </p:cNvPr>
          <p:cNvSpPr/>
          <p:nvPr/>
        </p:nvSpPr>
        <p:spPr>
          <a:xfrm>
            <a:off x="0" y="0"/>
            <a:ext cx="12192000" cy="2209800"/>
          </a:xfrm>
          <a:prstGeom prst="rect">
            <a:avLst/>
          </a:prstGeom>
          <a:solidFill>
            <a:schemeClr val="accent1"/>
          </a:solidFill>
        </p:spPr>
        <p:txBody>
          <a:bodyPr wrap="square">
            <a:noAutofit/>
          </a:bodyPr>
          <a:lstStyle/>
          <a:p>
            <a:pPr algn="just"/>
            <a:endParaRPr lang="en-US" sz="12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 this page, you see payment methods previously entered, or it may be blank. To link a credit card, click on   </a:t>
            </a:r>
            <a:r>
              <a:rPr lang="en-US" sz="2800" dirty="0">
                <a:solidFill>
                  <a:srgbClr val="FF0000"/>
                </a:solidFill>
                <a:latin typeface="Franklin Gothic Medium" panose="020B0603020102020204" pitchFamily="34" charset="0"/>
              </a:rPr>
              <a:t>Add Card</a:t>
            </a:r>
            <a:r>
              <a:rPr lang="en-US" sz="2800" dirty="0">
                <a:solidFill>
                  <a:srgbClr val="000000"/>
                </a:solidFill>
                <a:latin typeface="Franklin Gothic Medium" panose="020B0603020102020204" pitchFamily="34" charset="0"/>
              </a:rPr>
              <a:t>  </a:t>
            </a:r>
            <a:r>
              <a:rPr lang="en-US" sz="2800" dirty="0">
                <a:solidFill>
                  <a:schemeClr val="bg1"/>
                </a:solidFill>
                <a:latin typeface="Franklin Gothic Medium" panose="020B0603020102020204" pitchFamily="34" charset="0"/>
              </a:rPr>
              <a:t>or  </a:t>
            </a:r>
            <a:r>
              <a:rPr lang="en-US" sz="2800" dirty="0">
                <a:solidFill>
                  <a:srgbClr val="FF0000"/>
                </a:solidFill>
                <a:latin typeface="Franklin Gothic Medium" panose="020B0603020102020204" pitchFamily="34" charset="0"/>
              </a:rPr>
              <a:t>Add Bank Account </a:t>
            </a:r>
            <a:r>
              <a:rPr lang="en-US" sz="2800" dirty="0">
                <a:solidFill>
                  <a:schemeClr val="bg1"/>
                </a:solidFill>
                <a:latin typeface="Franklin Gothic Medium" panose="020B0603020102020204" pitchFamily="34" charset="0"/>
              </a:rPr>
              <a:t>to</a:t>
            </a:r>
            <a:r>
              <a:rPr lang="en-US" sz="2800" dirty="0">
                <a:solidFill>
                  <a:srgbClr val="000000"/>
                </a:solidFill>
                <a:latin typeface="Franklin Gothic Medium" panose="020B0603020102020204" pitchFamily="34" charset="0"/>
              </a:rPr>
              <a:t>  </a:t>
            </a:r>
            <a:r>
              <a:rPr lang="en-US" sz="2800" dirty="0">
                <a:solidFill>
                  <a:schemeClr val="bg1"/>
                </a:solidFill>
                <a:latin typeface="Franklin Gothic Medium" panose="020B0603020102020204" pitchFamily="34" charset="0"/>
              </a:rPr>
              <a:t>link  a  bank  account. If paying by check skip this step. For each option, a dialogue box will appear for you to fill out. </a:t>
            </a:r>
          </a:p>
        </p:txBody>
      </p:sp>
      <p:pic>
        <p:nvPicPr>
          <p:cNvPr id="3" name="Snagit_SNG834">
            <a:extLst>
              <a:ext uri="{FF2B5EF4-FFF2-40B4-BE49-F238E27FC236}">
                <a16:creationId xmlns:a16="http://schemas.microsoft.com/office/drawing/2014/main" id="{013A6511-4EBE-4CFA-A85D-AE7EE5BFE12B}"/>
              </a:ext>
            </a:extLst>
          </p:cNvPr>
          <p:cNvPicPr>
            <a:picLocks noChangeAspect="1"/>
          </p:cNvPicPr>
          <p:nvPr/>
        </p:nvPicPr>
        <p:blipFill rotWithShape="1">
          <a:blip r:embed="rId2"/>
          <a:srcRect l="25653" t="6966" r="24436" b="8258"/>
          <a:stretch/>
        </p:blipFill>
        <p:spPr>
          <a:xfrm>
            <a:off x="1447800" y="2503525"/>
            <a:ext cx="4200646" cy="4022023"/>
          </a:xfrm>
          <a:prstGeom prst="rect">
            <a:avLst/>
          </a:prstGeom>
          <a:ln>
            <a:solidFill>
              <a:schemeClr val="tx1"/>
            </a:solidFill>
          </a:ln>
        </p:spPr>
      </p:pic>
      <p:pic>
        <p:nvPicPr>
          <p:cNvPr id="4" name="Snagit_SNG83D">
            <a:extLst>
              <a:ext uri="{FF2B5EF4-FFF2-40B4-BE49-F238E27FC236}">
                <a16:creationId xmlns:a16="http://schemas.microsoft.com/office/drawing/2014/main" id="{53E0DF28-ED60-4879-81D2-52FA0A14FDA8}"/>
              </a:ext>
            </a:extLst>
          </p:cNvPr>
          <p:cNvPicPr>
            <a:picLocks noChangeAspect="1"/>
          </p:cNvPicPr>
          <p:nvPr/>
        </p:nvPicPr>
        <p:blipFill>
          <a:blip r:embed="rId3"/>
          <a:stretch>
            <a:fillRect/>
          </a:stretch>
        </p:blipFill>
        <p:spPr>
          <a:xfrm>
            <a:off x="6324602" y="2503527"/>
            <a:ext cx="4267201" cy="4022023"/>
          </a:xfrm>
          <a:prstGeom prst="rect">
            <a:avLst/>
          </a:prstGeom>
          <a:ln>
            <a:solidFill>
              <a:schemeClr val="tx1"/>
            </a:solidFill>
          </a:ln>
        </p:spPr>
      </p:pic>
      <p:sp>
        <p:nvSpPr>
          <p:cNvPr id="5" name="Arrow: Right 4">
            <a:extLst>
              <a:ext uri="{FF2B5EF4-FFF2-40B4-BE49-F238E27FC236}">
                <a16:creationId xmlns:a16="http://schemas.microsoft.com/office/drawing/2014/main" id="{6351808F-77C3-44FA-B69E-F7C2D7FAC0FA}"/>
              </a:ext>
            </a:extLst>
          </p:cNvPr>
          <p:cNvSpPr/>
          <p:nvPr/>
        </p:nvSpPr>
        <p:spPr>
          <a:xfrm rot="2139510">
            <a:off x="3359840" y="5816269"/>
            <a:ext cx="978408" cy="3388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8D7FA30A-57B7-469D-9BE9-EA43BB29FEE8}"/>
              </a:ext>
            </a:extLst>
          </p:cNvPr>
          <p:cNvSpPr/>
          <p:nvPr/>
        </p:nvSpPr>
        <p:spPr>
          <a:xfrm rot="2343538">
            <a:off x="7979867" y="5804983"/>
            <a:ext cx="956671" cy="340144"/>
          </a:xfrm>
          <a:prstGeom prst="rightArrow">
            <a:avLst>
              <a:gd name="adj1" fmla="val 5257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69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3C3574-A22E-4CEB-8A16-870558EE6EA7}"/>
              </a:ext>
            </a:extLst>
          </p:cNvPr>
          <p:cNvSpPr/>
          <p:nvPr/>
        </p:nvSpPr>
        <p:spPr>
          <a:xfrm>
            <a:off x="3422799" y="222267"/>
            <a:ext cx="8571613" cy="1938992"/>
          </a:xfrm>
          <a:prstGeom prst="rect">
            <a:avLst/>
          </a:prstGeom>
        </p:spPr>
        <p:txBody>
          <a:bodyPr wrap="square">
            <a:spAutoFit/>
          </a:bodyPr>
          <a:lstStyle/>
          <a:p>
            <a:pPr algn="ctr"/>
            <a:r>
              <a:rPr lang="en-US" sz="2400" dirty="0">
                <a:solidFill>
                  <a:srgbClr val="000000"/>
                </a:solidFill>
                <a:latin typeface="Franklin Gothic Medium" panose="020B0603020102020204" pitchFamily="34" charset="0"/>
              </a:rPr>
              <a:t>The Payments page is divided into four sections. </a:t>
            </a:r>
          </a:p>
          <a:p>
            <a:pPr algn="ctr"/>
            <a:r>
              <a:rPr lang="en-US" sz="2400" dirty="0">
                <a:solidFill>
                  <a:srgbClr val="000000"/>
                </a:solidFill>
                <a:latin typeface="Franklin Gothic Medium" panose="020B0603020102020204" pitchFamily="34" charset="0"/>
              </a:rPr>
              <a:t>Group Payments, Payments, Group Transactions, and Member Transactions. </a:t>
            </a:r>
          </a:p>
          <a:p>
            <a:pPr algn="ctr"/>
            <a:r>
              <a:rPr lang="en-US" sz="2000" dirty="0">
                <a:solidFill>
                  <a:srgbClr val="FF0000"/>
                </a:solidFill>
                <a:latin typeface="Franklin Gothic Medium" panose="020B0603020102020204" pitchFamily="34" charset="0"/>
              </a:rPr>
              <a:t> </a:t>
            </a:r>
            <a:r>
              <a:rPr lang="en-US" sz="2400" dirty="0">
                <a:solidFill>
                  <a:srgbClr val="FF0000"/>
                </a:solidFill>
                <a:latin typeface="Franklin Gothic Medium" panose="020B0603020102020204" pitchFamily="34" charset="0"/>
              </a:rPr>
              <a:t>If you have a balance, the Make Payment button will be available to you. No Balance No Button. </a:t>
            </a:r>
          </a:p>
        </p:txBody>
      </p:sp>
      <p:sp>
        <p:nvSpPr>
          <p:cNvPr id="3" name="TextBox 2">
            <a:extLst>
              <a:ext uri="{FF2B5EF4-FFF2-40B4-BE49-F238E27FC236}">
                <a16:creationId xmlns:a16="http://schemas.microsoft.com/office/drawing/2014/main" id="{D81F16FD-5A88-4553-9DDB-05A4E55568B9}"/>
              </a:ext>
            </a:extLst>
          </p:cNvPr>
          <p:cNvSpPr txBox="1"/>
          <p:nvPr/>
        </p:nvSpPr>
        <p:spPr>
          <a:xfrm>
            <a:off x="0" y="0"/>
            <a:ext cx="3225613" cy="6858000"/>
          </a:xfrm>
          <a:prstGeom prst="rect">
            <a:avLst/>
          </a:prstGeom>
          <a:solidFill>
            <a:schemeClr val="accent1"/>
          </a:solidFill>
        </p:spPr>
        <p:txBody>
          <a:bodyPr wrap="square" rtlCol="0">
            <a:noAutofit/>
          </a:bodyPr>
          <a:lstStyle/>
          <a:p>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Making a         Payment</a:t>
            </a:r>
          </a:p>
        </p:txBody>
      </p:sp>
      <p:pic>
        <p:nvPicPr>
          <p:cNvPr id="11" name="Picture 10">
            <a:extLst>
              <a:ext uri="{FF2B5EF4-FFF2-40B4-BE49-F238E27FC236}">
                <a16:creationId xmlns:a16="http://schemas.microsoft.com/office/drawing/2014/main" id="{D41CCC8E-BCE1-4157-B8AF-8DEDCEBEFAB1}"/>
              </a:ext>
            </a:extLst>
          </p:cNvPr>
          <p:cNvPicPr>
            <a:picLocks noChangeAspect="1"/>
          </p:cNvPicPr>
          <p:nvPr/>
        </p:nvPicPr>
        <p:blipFill>
          <a:blip r:embed="rId2"/>
          <a:stretch>
            <a:fillRect/>
          </a:stretch>
        </p:blipFill>
        <p:spPr>
          <a:xfrm>
            <a:off x="3458795" y="2791596"/>
            <a:ext cx="8683229" cy="3252787"/>
          </a:xfrm>
          <a:prstGeom prst="rect">
            <a:avLst/>
          </a:prstGeom>
        </p:spPr>
      </p:pic>
      <p:sp>
        <p:nvSpPr>
          <p:cNvPr id="15" name="TextBox 14">
            <a:extLst>
              <a:ext uri="{FF2B5EF4-FFF2-40B4-BE49-F238E27FC236}">
                <a16:creationId xmlns:a16="http://schemas.microsoft.com/office/drawing/2014/main" id="{94689D90-7DFD-4FF3-9180-3366EBA4489F}"/>
              </a:ext>
            </a:extLst>
          </p:cNvPr>
          <p:cNvSpPr txBox="1"/>
          <p:nvPr/>
        </p:nvSpPr>
        <p:spPr>
          <a:xfrm>
            <a:off x="8933043" y="3200400"/>
            <a:ext cx="3061369" cy="830997"/>
          </a:xfrm>
          <a:prstGeom prst="rect">
            <a:avLst/>
          </a:prstGeom>
          <a:noFill/>
        </p:spPr>
        <p:txBody>
          <a:bodyPr wrap="square" rtlCol="0">
            <a:spAutoFit/>
          </a:bodyPr>
          <a:lstStyle/>
          <a:p>
            <a:pPr algn="r"/>
            <a:r>
              <a:rPr lang="en-US" sz="2400" b="1" dirty="0">
                <a:solidFill>
                  <a:srgbClr val="FF0000"/>
                </a:solidFill>
                <a:latin typeface="Franklin Gothic Medium" panose="020B0603020102020204" pitchFamily="34" charset="0"/>
              </a:rPr>
              <a:t>If Balance Due CLICK</a:t>
            </a:r>
          </a:p>
          <a:p>
            <a:pPr algn="r"/>
            <a:r>
              <a:rPr lang="en-US" sz="2400" b="1" dirty="0">
                <a:solidFill>
                  <a:srgbClr val="FF0000"/>
                </a:solidFill>
                <a:latin typeface="Franklin Gothic Medium" panose="020B0603020102020204" pitchFamily="34" charset="0"/>
              </a:rPr>
              <a:t>Payment button</a:t>
            </a:r>
          </a:p>
        </p:txBody>
      </p:sp>
      <p:pic>
        <p:nvPicPr>
          <p:cNvPr id="17" name="Picture 16">
            <a:extLst>
              <a:ext uri="{FF2B5EF4-FFF2-40B4-BE49-F238E27FC236}">
                <a16:creationId xmlns:a16="http://schemas.microsoft.com/office/drawing/2014/main" id="{8AB7B8A0-72D4-4CE6-9D4A-FE5642614605}"/>
              </a:ext>
            </a:extLst>
          </p:cNvPr>
          <p:cNvPicPr>
            <a:picLocks noChangeAspect="1"/>
          </p:cNvPicPr>
          <p:nvPr/>
        </p:nvPicPr>
        <p:blipFill>
          <a:blip r:embed="rId2"/>
          <a:stretch>
            <a:fillRect/>
          </a:stretch>
        </p:blipFill>
        <p:spPr>
          <a:xfrm>
            <a:off x="3422799" y="2819400"/>
            <a:ext cx="8683229" cy="3252787"/>
          </a:xfrm>
          <a:prstGeom prst="rect">
            <a:avLst/>
          </a:prstGeom>
        </p:spPr>
      </p:pic>
      <p:sp>
        <p:nvSpPr>
          <p:cNvPr id="18" name="Arrow: Up 17">
            <a:extLst>
              <a:ext uri="{FF2B5EF4-FFF2-40B4-BE49-F238E27FC236}">
                <a16:creationId xmlns:a16="http://schemas.microsoft.com/office/drawing/2014/main" id="{458910D5-6747-4C65-A356-6130D72F0B58}"/>
              </a:ext>
            </a:extLst>
          </p:cNvPr>
          <p:cNvSpPr/>
          <p:nvPr/>
        </p:nvSpPr>
        <p:spPr>
          <a:xfrm rot="20379430">
            <a:off x="6941959" y="4419884"/>
            <a:ext cx="312241" cy="97743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3787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23A5AD-E50E-4413-9C6F-D81E799D3EC5}"/>
              </a:ext>
            </a:extLst>
          </p:cNvPr>
          <p:cNvSpPr txBox="1"/>
          <p:nvPr/>
        </p:nvSpPr>
        <p:spPr>
          <a:xfrm>
            <a:off x="0" y="0"/>
            <a:ext cx="12192000" cy="1815882"/>
          </a:xfrm>
          <a:prstGeom prst="rect">
            <a:avLst/>
          </a:prstGeom>
          <a:solidFill>
            <a:schemeClr val="accent1"/>
          </a:solidFill>
        </p:spPr>
        <p:txBody>
          <a:bodyPr wrap="square" rtlCol="0">
            <a:spAutoFit/>
          </a:bodyPr>
          <a:lstStyle/>
          <a:p>
            <a:pPr algn="ctr"/>
            <a:endParaRPr lang="en-US" sz="28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 payments page you will find a list of dues, those with </a:t>
            </a:r>
            <a:r>
              <a:rPr lang="en-US" sz="2800" dirty="0">
                <a:solidFill>
                  <a:srgbClr val="00B050"/>
                </a:solidFill>
                <a:latin typeface="Franklin Gothic Medium" panose="020B0603020102020204" pitchFamily="34" charset="0"/>
              </a:rPr>
              <a:t>green</a:t>
            </a:r>
            <a:r>
              <a:rPr lang="en-US" sz="2800" dirty="0">
                <a:solidFill>
                  <a:schemeClr val="bg1"/>
                </a:solidFill>
                <a:latin typeface="Franklin Gothic Medium" panose="020B0603020102020204" pitchFamily="34" charset="0"/>
              </a:rPr>
              <a:t> check marks have been paid, and </a:t>
            </a:r>
            <a:r>
              <a:rPr lang="en-US" sz="2800" dirty="0">
                <a:solidFill>
                  <a:srgbClr val="FF0000"/>
                </a:solidFill>
                <a:latin typeface="Franklin Gothic Medium" panose="020B0603020102020204" pitchFamily="34" charset="0"/>
              </a:rPr>
              <a:t>open check boxes </a:t>
            </a:r>
            <a:r>
              <a:rPr lang="en-US" sz="2800" dirty="0">
                <a:solidFill>
                  <a:schemeClr val="bg1"/>
                </a:solidFill>
                <a:latin typeface="Franklin Gothic Medium" panose="020B0603020102020204" pitchFamily="34" charset="0"/>
              </a:rPr>
              <a:t>are unpaid and available for selection.</a:t>
            </a:r>
          </a:p>
          <a:p>
            <a:pPr algn="ctr"/>
            <a:r>
              <a:rPr lang="en-US" sz="2800" dirty="0">
                <a:solidFill>
                  <a:schemeClr val="bg1"/>
                </a:solidFill>
                <a:latin typeface="Franklin Gothic Medium" panose="020B0603020102020204" pitchFamily="34" charset="0"/>
              </a:rPr>
              <a:t> </a:t>
            </a:r>
          </a:p>
        </p:txBody>
      </p:sp>
      <p:pic>
        <p:nvPicPr>
          <p:cNvPr id="15" name="Picture 14">
            <a:extLst>
              <a:ext uri="{FF2B5EF4-FFF2-40B4-BE49-F238E27FC236}">
                <a16:creationId xmlns:a16="http://schemas.microsoft.com/office/drawing/2014/main" id="{6ECA4631-A217-43FF-BF47-1784A7A647C4}"/>
              </a:ext>
            </a:extLst>
          </p:cNvPr>
          <p:cNvPicPr>
            <a:picLocks noChangeAspect="1"/>
          </p:cNvPicPr>
          <p:nvPr/>
        </p:nvPicPr>
        <p:blipFill>
          <a:blip r:embed="rId2"/>
          <a:stretch>
            <a:fillRect/>
          </a:stretch>
        </p:blipFill>
        <p:spPr>
          <a:xfrm>
            <a:off x="681037" y="1961268"/>
            <a:ext cx="10829925" cy="4010025"/>
          </a:xfrm>
          <a:prstGeom prst="rect">
            <a:avLst/>
          </a:prstGeom>
        </p:spPr>
      </p:pic>
      <p:sp>
        <p:nvSpPr>
          <p:cNvPr id="19" name="Arrow: Up 18">
            <a:extLst>
              <a:ext uri="{FF2B5EF4-FFF2-40B4-BE49-F238E27FC236}">
                <a16:creationId xmlns:a16="http://schemas.microsoft.com/office/drawing/2014/main" id="{ED3CE969-4515-402E-87B6-066E1D6BAF66}"/>
              </a:ext>
            </a:extLst>
          </p:cNvPr>
          <p:cNvSpPr/>
          <p:nvPr/>
        </p:nvSpPr>
        <p:spPr>
          <a:xfrm rot="19480830" flipH="1">
            <a:off x="1079109" y="3594475"/>
            <a:ext cx="307880" cy="824977"/>
          </a:xfrm>
          <a:prstGeom prst="upArrow">
            <a:avLst>
              <a:gd name="adj1" fmla="val 45624"/>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Up 20">
            <a:extLst>
              <a:ext uri="{FF2B5EF4-FFF2-40B4-BE49-F238E27FC236}">
                <a16:creationId xmlns:a16="http://schemas.microsoft.com/office/drawing/2014/main" id="{6BD4F8FD-B81F-45E6-BF7E-B1E1233671BB}"/>
              </a:ext>
            </a:extLst>
          </p:cNvPr>
          <p:cNvSpPr/>
          <p:nvPr/>
        </p:nvSpPr>
        <p:spPr>
          <a:xfrm rot="19459889">
            <a:off x="1057886" y="5583485"/>
            <a:ext cx="280336" cy="7576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1A96C90-0BA6-4307-BB9C-73AC399B30B9}"/>
              </a:ext>
            </a:extLst>
          </p:cNvPr>
          <p:cNvSpPr txBox="1"/>
          <p:nvPr/>
        </p:nvSpPr>
        <p:spPr>
          <a:xfrm>
            <a:off x="0" y="129850"/>
            <a:ext cx="12192000" cy="1384995"/>
          </a:xfrm>
          <a:prstGeom prst="rect">
            <a:avLst/>
          </a:prstGeom>
          <a:solidFill>
            <a:schemeClr val="accent1"/>
          </a:solidFill>
        </p:spPr>
        <p:txBody>
          <a:bodyPr wrap="square" rtlCol="0">
            <a:spAutoFit/>
          </a:bodyPr>
          <a:lstStyle/>
          <a:p>
            <a:pPr algn="ctr"/>
            <a:r>
              <a:rPr lang="en-US" sz="2800" dirty="0">
                <a:solidFill>
                  <a:schemeClr val="bg1"/>
                </a:solidFill>
                <a:latin typeface="Franklin Gothic Medium" panose="020B0603020102020204" pitchFamily="34" charset="0"/>
              </a:rPr>
              <a:t>On payments page you will find a list of dues, those with </a:t>
            </a:r>
            <a:r>
              <a:rPr lang="en-US" sz="2800" dirty="0">
                <a:solidFill>
                  <a:srgbClr val="00B050"/>
                </a:solidFill>
                <a:latin typeface="Franklin Gothic Medium" panose="020B0603020102020204" pitchFamily="34" charset="0"/>
              </a:rPr>
              <a:t>green</a:t>
            </a:r>
            <a:r>
              <a:rPr lang="en-US" sz="2800" dirty="0">
                <a:solidFill>
                  <a:schemeClr val="bg1"/>
                </a:solidFill>
                <a:latin typeface="Franklin Gothic Medium" panose="020B0603020102020204" pitchFamily="34" charset="0"/>
              </a:rPr>
              <a:t> check marks have been paid, and </a:t>
            </a:r>
            <a:r>
              <a:rPr lang="en-US" sz="2800" dirty="0">
                <a:solidFill>
                  <a:srgbClr val="FF0000"/>
                </a:solidFill>
                <a:latin typeface="Franklin Gothic Medium" panose="020B0603020102020204" pitchFamily="34" charset="0"/>
              </a:rPr>
              <a:t>open check boxes </a:t>
            </a:r>
            <a:r>
              <a:rPr lang="en-US" sz="2800" dirty="0">
                <a:solidFill>
                  <a:schemeClr val="bg1"/>
                </a:solidFill>
                <a:latin typeface="Franklin Gothic Medium" panose="020B0603020102020204" pitchFamily="34" charset="0"/>
              </a:rPr>
              <a:t>are unpaid and available for selection.</a:t>
            </a:r>
          </a:p>
          <a:p>
            <a:pPr algn="ctr"/>
            <a:r>
              <a:rPr lang="en-US" sz="2800" dirty="0">
                <a:solidFill>
                  <a:schemeClr val="bg1"/>
                </a:solidFill>
                <a:latin typeface="Franklin Gothic Medium" panose="020B0603020102020204" pitchFamily="34" charset="0"/>
              </a:rPr>
              <a:t> </a:t>
            </a:r>
          </a:p>
        </p:txBody>
      </p:sp>
    </p:spTree>
    <p:extLst>
      <p:ext uri="{BB962C8B-B14F-4D97-AF65-F5344CB8AC3E}">
        <p14:creationId xmlns:p14="http://schemas.microsoft.com/office/powerpoint/2010/main" val="21415097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SNG848">
            <a:extLst>
              <a:ext uri="{FF2B5EF4-FFF2-40B4-BE49-F238E27FC236}">
                <a16:creationId xmlns:a16="http://schemas.microsoft.com/office/drawing/2014/main" id="{8D58AC77-BF19-444A-AC12-8A81CB765F78}"/>
              </a:ext>
            </a:extLst>
          </p:cNvPr>
          <p:cNvPicPr>
            <a:picLocks noChangeAspect="1"/>
          </p:cNvPicPr>
          <p:nvPr/>
        </p:nvPicPr>
        <p:blipFill rotWithShape="1">
          <a:blip r:embed="rId2">
            <a:extLst>
              <a:ext uri="{28A0092B-C50C-407E-A947-70E740481C1C}">
                <a14:useLocalDpi xmlns:a14="http://schemas.microsoft.com/office/drawing/2010/main" val="0"/>
              </a:ext>
            </a:extLst>
          </a:blip>
          <a:srcRect b="45763"/>
          <a:stretch/>
        </p:blipFill>
        <p:spPr>
          <a:xfrm>
            <a:off x="3206044" y="59587"/>
            <a:ext cx="8763000" cy="2590800"/>
          </a:xfrm>
          <a:prstGeom prst="rect">
            <a:avLst/>
          </a:prstGeom>
        </p:spPr>
      </p:pic>
      <p:sp>
        <p:nvSpPr>
          <p:cNvPr id="7" name="Arrow: Right 6">
            <a:extLst>
              <a:ext uri="{FF2B5EF4-FFF2-40B4-BE49-F238E27FC236}">
                <a16:creationId xmlns:a16="http://schemas.microsoft.com/office/drawing/2014/main" id="{CB862361-72AA-497A-8CA2-AD66698EACBC}"/>
              </a:ext>
            </a:extLst>
          </p:cNvPr>
          <p:cNvSpPr/>
          <p:nvPr/>
        </p:nvSpPr>
        <p:spPr>
          <a:xfrm>
            <a:off x="10313812" y="2264146"/>
            <a:ext cx="978408" cy="38304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Snagit_SNG845">
            <a:extLst>
              <a:ext uri="{FF2B5EF4-FFF2-40B4-BE49-F238E27FC236}">
                <a16:creationId xmlns:a16="http://schemas.microsoft.com/office/drawing/2014/main" id="{B818FD9B-BA2D-4666-9953-BB2763E07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652927"/>
            <a:ext cx="8763000" cy="1974470"/>
          </a:xfrm>
          <a:prstGeom prst="rect">
            <a:avLst/>
          </a:prstGeom>
        </p:spPr>
      </p:pic>
      <p:sp>
        <p:nvSpPr>
          <p:cNvPr id="5" name="TextBox 4">
            <a:extLst>
              <a:ext uri="{FF2B5EF4-FFF2-40B4-BE49-F238E27FC236}">
                <a16:creationId xmlns:a16="http://schemas.microsoft.com/office/drawing/2014/main" id="{1821D8A3-C658-4179-BEE1-00B0FBC769FA}"/>
              </a:ext>
            </a:extLst>
          </p:cNvPr>
          <p:cNvSpPr txBox="1"/>
          <p:nvPr/>
        </p:nvSpPr>
        <p:spPr>
          <a:xfrm>
            <a:off x="0" y="0"/>
            <a:ext cx="2971800" cy="6858000"/>
          </a:xfrm>
          <a:prstGeom prst="rect">
            <a:avLst/>
          </a:prstGeom>
          <a:solidFill>
            <a:schemeClr val="accent1"/>
          </a:solidFill>
        </p:spPr>
        <p:txBody>
          <a:bodyPr wrap="square" rtlCol="0">
            <a:noAutofit/>
          </a:bodyPr>
          <a:lstStyle/>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Select</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Members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and</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Items to</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Pay</a:t>
            </a:r>
          </a:p>
        </p:txBody>
      </p:sp>
      <p:sp>
        <p:nvSpPr>
          <p:cNvPr id="8" name="Rectangle 7">
            <a:extLst>
              <a:ext uri="{FF2B5EF4-FFF2-40B4-BE49-F238E27FC236}">
                <a16:creationId xmlns:a16="http://schemas.microsoft.com/office/drawing/2014/main" id="{FF717A49-98DF-4BDC-870B-7212A1AC63FC}"/>
              </a:ext>
            </a:extLst>
          </p:cNvPr>
          <p:cNvSpPr/>
          <p:nvPr/>
        </p:nvSpPr>
        <p:spPr>
          <a:xfrm>
            <a:off x="3638898" y="2201632"/>
            <a:ext cx="6457602" cy="523220"/>
          </a:xfrm>
          <a:prstGeom prst="rect">
            <a:avLst/>
          </a:prstGeom>
        </p:spPr>
        <p:txBody>
          <a:bodyPr wrap="none">
            <a:spAutoFit/>
          </a:bodyPr>
          <a:lstStyle/>
          <a:p>
            <a:r>
              <a:rPr lang="en-US" sz="2800" dirty="0">
                <a:latin typeface="Franklin Gothic Medium" panose="020B0603020102020204" pitchFamily="34" charset="0"/>
              </a:rPr>
              <a:t>When </a:t>
            </a:r>
            <a:r>
              <a:rPr lang="en-US" sz="2800" dirty="0">
                <a:solidFill>
                  <a:srgbClr val="FF0000"/>
                </a:solidFill>
                <a:latin typeface="Franklin Gothic Medium" panose="020B0603020102020204" pitchFamily="34" charset="0"/>
              </a:rPr>
              <a:t>Selection</a:t>
            </a:r>
            <a:r>
              <a:rPr lang="en-US" sz="2800" dirty="0">
                <a:latin typeface="Franklin Gothic Medium" panose="020B0603020102020204" pitchFamily="34" charset="0"/>
              </a:rPr>
              <a:t> is made click </a:t>
            </a:r>
            <a:r>
              <a:rPr lang="en-US" sz="2800" dirty="0">
                <a:solidFill>
                  <a:srgbClr val="00B050"/>
                </a:solidFill>
                <a:latin typeface="Franklin Gothic Medium" panose="020B0603020102020204" pitchFamily="34" charset="0"/>
              </a:rPr>
              <a:t>Pay</a:t>
            </a:r>
            <a:r>
              <a:rPr lang="en-US" sz="2800" dirty="0">
                <a:latin typeface="Franklin Gothic Medium" panose="020B0603020102020204" pitchFamily="34" charset="0"/>
              </a:rPr>
              <a:t> Button</a:t>
            </a:r>
          </a:p>
        </p:txBody>
      </p:sp>
      <p:pic>
        <p:nvPicPr>
          <p:cNvPr id="3" name="Snagit_SNG872">
            <a:extLst>
              <a:ext uri="{FF2B5EF4-FFF2-40B4-BE49-F238E27FC236}">
                <a16:creationId xmlns:a16="http://schemas.microsoft.com/office/drawing/2014/main" id="{F9E0528A-E8E8-4015-A762-8053A586C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438" y="1139704"/>
            <a:ext cx="2308962" cy="765296"/>
          </a:xfrm>
          <a:prstGeom prst="rect">
            <a:avLst/>
          </a:prstGeom>
        </p:spPr>
      </p:pic>
      <p:pic>
        <p:nvPicPr>
          <p:cNvPr id="12" name="Snagit_SNG87B">
            <a:extLst>
              <a:ext uri="{FF2B5EF4-FFF2-40B4-BE49-F238E27FC236}">
                <a16:creationId xmlns:a16="http://schemas.microsoft.com/office/drawing/2014/main" id="{9265B78B-C75D-4648-96F8-3CC707C74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2" y="4013522"/>
            <a:ext cx="372173" cy="239254"/>
          </a:xfrm>
          <a:prstGeom prst="rect">
            <a:avLst/>
          </a:prstGeom>
        </p:spPr>
      </p:pic>
      <p:pic>
        <p:nvPicPr>
          <p:cNvPr id="10" name="Picture 9">
            <a:extLst>
              <a:ext uri="{FF2B5EF4-FFF2-40B4-BE49-F238E27FC236}">
                <a16:creationId xmlns:a16="http://schemas.microsoft.com/office/drawing/2014/main" id="{CD89B2AD-C9D6-4676-9D63-D9A8660140BB}"/>
              </a:ext>
            </a:extLst>
          </p:cNvPr>
          <p:cNvPicPr>
            <a:picLocks noChangeAspect="1"/>
          </p:cNvPicPr>
          <p:nvPr/>
        </p:nvPicPr>
        <p:blipFill>
          <a:blip r:embed="rId6"/>
          <a:stretch>
            <a:fillRect/>
          </a:stretch>
        </p:blipFill>
        <p:spPr>
          <a:xfrm>
            <a:off x="3233402" y="4756271"/>
            <a:ext cx="8763000" cy="1924050"/>
          </a:xfrm>
          <a:prstGeom prst="rect">
            <a:avLst/>
          </a:prstGeom>
        </p:spPr>
      </p:pic>
      <p:sp>
        <p:nvSpPr>
          <p:cNvPr id="17" name="Arrow: Up 16">
            <a:extLst>
              <a:ext uri="{FF2B5EF4-FFF2-40B4-BE49-F238E27FC236}">
                <a16:creationId xmlns:a16="http://schemas.microsoft.com/office/drawing/2014/main" id="{1206E331-4F50-4495-B0D0-82C820F90199}"/>
              </a:ext>
            </a:extLst>
          </p:cNvPr>
          <p:cNvSpPr/>
          <p:nvPr/>
        </p:nvSpPr>
        <p:spPr>
          <a:xfrm rot="19112812">
            <a:off x="7743872" y="5876383"/>
            <a:ext cx="379923" cy="97840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6677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What we will be discussing:</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TextBox 4"/>
          <p:cNvSpPr txBox="1"/>
          <p:nvPr/>
        </p:nvSpPr>
        <p:spPr>
          <a:xfrm>
            <a:off x="4419600" y="1809918"/>
            <a:ext cx="6764868" cy="3970318"/>
          </a:xfrm>
          <a:prstGeom prst="rect">
            <a:avLst/>
          </a:prstGeom>
          <a:noFill/>
        </p:spPr>
        <p:txBody>
          <a:bodyPr wrap="square" rtlCol="0">
            <a:spAutoFit/>
          </a:bodyPr>
          <a:lstStyle/>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Treasurer’s Calendar</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General Responsibilities</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Group Tally</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Financial Responsibilities</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Cyber Fraud</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Resources</a:t>
            </a:r>
          </a:p>
          <a:p>
            <a:endParaRPr lang="en-US" dirty="0"/>
          </a:p>
          <a:p>
            <a:endParaRPr lang="en-US" dirty="0"/>
          </a:p>
        </p:txBody>
      </p:sp>
      <p:sp>
        <p:nvSpPr>
          <p:cNvPr id="6" name="TextBox 5">
            <a:extLst>
              <a:ext uri="{FF2B5EF4-FFF2-40B4-BE49-F238E27FC236}">
                <a16:creationId xmlns:a16="http://schemas.microsoft.com/office/drawing/2014/main" id="{6FDBCCFB-ECBE-474F-8C7C-0D2652B12AC1}"/>
              </a:ext>
            </a:extLst>
          </p:cNvPr>
          <p:cNvSpPr txBox="1"/>
          <p:nvPr/>
        </p:nvSpPr>
        <p:spPr>
          <a:xfrm>
            <a:off x="206354" y="1164878"/>
            <a:ext cx="3023682" cy="1754326"/>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TREASURER</a:t>
            </a:r>
          </a:p>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WORKSHOP</a:t>
            </a:r>
          </a:p>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AGENDA</a:t>
            </a:r>
          </a:p>
        </p:txBody>
      </p:sp>
      <p:pic>
        <p:nvPicPr>
          <p:cNvPr id="8" name="Picture 7">
            <a:extLst>
              <a:ext uri="{FF2B5EF4-FFF2-40B4-BE49-F238E27FC236}">
                <a16:creationId xmlns:a16="http://schemas.microsoft.com/office/drawing/2014/main" id="{43B9DB82-B1FB-4D54-BB3D-7F3D22CA6BF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657600"/>
            <a:ext cx="3429000" cy="2423477"/>
          </a:xfrm>
          <a:prstGeom prst="rect">
            <a:avLst/>
          </a:prstGeom>
        </p:spPr>
      </p:pic>
    </p:spTree>
    <p:extLst>
      <p:ext uri="{BB962C8B-B14F-4D97-AF65-F5344CB8AC3E}">
        <p14:creationId xmlns:p14="http://schemas.microsoft.com/office/powerpoint/2010/main" val="195405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895717-3A82-4A81-BEE4-BCF772F106FA}"/>
              </a:ext>
            </a:extLst>
          </p:cNvPr>
          <p:cNvSpPr txBox="1"/>
          <p:nvPr/>
        </p:nvSpPr>
        <p:spPr>
          <a:xfrm>
            <a:off x="1" y="0"/>
            <a:ext cx="12208933" cy="1631216"/>
          </a:xfrm>
          <a:prstGeom prst="rect">
            <a:avLst/>
          </a:prstGeom>
          <a:solidFill>
            <a:schemeClr val="accent1"/>
          </a:solidFill>
        </p:spPr>
        <p:txBody>
          <a:bodyPr wrap="square" rtlCol="0">
            <a:spAutoFit/>
          </a:bodyPr>
          <a:lstStyle/>
          <a:p>
            <a:pPr algn="ctr"/>
            <a:endParaRPr lang="en-US" sz="20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Once you click pay button, </a:t>
            </a:r>
            <a:r>
              <a:rPr lang="en-US" sz="2800" dirty="0">
                <a:solidFill>
                  <a:srgbClr val="FF0000"/>
                </a:solidFill>
                <a:latin typeface="Franklin Gothic Medium" panose="020B0603020102020204" pitchFamily="34" charset="0"/>
              </a:rPr>
              <a:t>select</a:t>
            </a:r>
            <a:r>
              <a:rPr lang="en-US" sz="2800" dirty="0">
                <a:solidFill>
                  <a:schemeClr val="bg1"/>
                </a:solidFill>
                <a:latin typeface="Franklin Gothic Medium" panose="020B0603020102020204" pitchFamily="34" charset="0"/>
              </a:rPr>
              <a:t> Credit/Debit Card or Bank Account .</a:t>
            </a:r>
          </a:p>
          <a:p>
            <a:pPr algn="ctr"/>
            <a:r>
              <a:rPr lang="en-US" sz="2800" dirty="0">
                <a:solidFill>
                  <a:schemeClr val="bg1"/>
                </a:solidFill>
                <a:latin typeface="Franklin Gothic Medium" panose="020B0603020102020204" pitchFamily="34" charset="0"/>
              </a:rPr>
              <a:t>Here I have chosen Credit Card so I click on “Pay with Card”</a:t>
            </a:r>
          </a:p>
          <a:p>
            <a:pPr algn="ctr"/>
            <a:endParaRPr lang="en-US" sz="2400" dirty="0">
              <a:solidFill>
                <a:schemeClr val="bg1"/>
              </a:solidFill>
              <a:latin typeface="Franklin Gothic Medium" panose="020B0603020102020204" pitchFamily="34" charset="0"/>
            </a:endParaRPr>
          </a:p>
        </p:txBody>
      </p:sp>
      <p:pic>
        <p:nvPicPr>
          <p:cNvPr id="19" name="Picture 18">
            <a:extLst>
              <a:ext uri="{FF2B5EF4-FFF2-40B4-BE49-F238E27FC236}">
                <a16:creationId xmlns:a16="http://schemas.microsoft.com/office/drawing/2014/main" id="{5DA5A8E7-D63F-443B-B1A0-E738B21646CC}"/>
              </a:ext>
            </a:extLst>
          </p:cNvPr>
          <p:cNvPicPr>
            <a:picLocks noChangeAspect="1"/>
          </p:cNvPicPr>
          <p:nvPr/>
        </p:nvPicPr>
        <p:blipFill>
          <a:blip r:embed="rId2"/>
          <a:stretch>
            <a:fillRect/>
          </a:stretch>
        </p:blipFill>
        <p:spPr>
          <a:xfrm>
            <a:off x="1676400" y="1752600"/>
            <a:ext cx="9022862" cy="4724400"/>
          </a:xfrm>
          <a:prstGeom prst="rect">
            <a:avLst/>
          </a:prstGeom>
        </p:spPr>
      </p:pic>
    </p:spTree>
    <p:extLst>
      <p:ext uri="{BB962C8B-B14F-4D97-AF65-F5344CB8AC3E}">
        <p14:creationId xmlns:p14="http://schemas.microsoft.com/office/powerpoint/2010/main" val="81757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D832-CA46-4EE3-A305-8C5E8385A651}"/>
              </a:ext>
            </a:extLst>
          </p:cNvPr>
          <p:cNvSpPr>
            <a:spLocks noGrp="1"/>
          </p:cNvSpPr>
          <p:nvPr>
            <p:ph type="title"/>
          </p:nvPr>
        </p:nvSpPr>
        <p:spPr>
          <a:xfrm>
            <a:off x="76200" y="1123837"/>
            <a:ext cx="3474720" cy="460118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Responsibility</a:t>
            </a: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F1189FB9-37D4-400E-9AE0-14937B21BAF1}"/>
              </a:ext>
            </a:extLst>
          </p:cNvPr>
          <p:cNvSpPr>
            <a:spLocks noGrp="1"/>
          </p:cNvSpPr>
          <p:nvPr>
            <p:ph idx="1"/>
          </p:nvPr>
        </p:nvSpPr>
        <p:spPr>
          <a:xfrm>
            <a:off x="3550920" y="609600"/>
            <a:ext cx="8183880" cy="5943600"/>
          </a:xfrm>
        </p:spPr>
        <p:txBody>
          <a:bodyPr>
            <a:normAutofit fontScale="85000" lnSpcReduction="10000"/>
          </a:bodyPr>
          <a:lstStyle/>
          <a:p>
            <a:pPr marL="342900" indent="-342900">
              <a:buAutoNum type="alphaUcPeriod"/>
            </a:pP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Financial Duties </a:t>
            </a:r>
          </a:p>
          <a:p>
            <a:pPr>
              <a:lnSpc>
                <a:spcPct val="150000"/>
              </a:lnSpc>
              <a:buFont typeface="Wingdings" panose="05000000000000000000" pitchFamily="2" charset="2"/>
              <a:buChar char="§"/>
            </a:pPr>
            <a:r>
              <a:rPr lang="en-US" sz="2600" u="sng" dirty="0">
                <a:solidFill>
                  <a:schemeClr val="tx1"/>
                </a:solidFill>
                <a:latin typeface="Franklin Gothic Medium" panose="020B0603020102020204" pitchFamily="34" charset="0"/>
              </a:rPr>
              <a:t>Plan annual budgets</a:t>
            </a:r>
            <a:r>
              <a:rPr lang="en-US" sz="2600" dirty="0">
                <a:solidFill>
                  <a:schemeClr val="tx1"/>
                </a:solidFill>
                <a:latin typeface="Franklin Gothic Medium" panose="020B0603020102020204" pitchFamily="34" charset="0"/>
              </a:rPr>
              <a:t>. </a:t>
            </a:r>
          </a:p>
          <a:p>
            <a:pPr algn="just">
              <a:lnSpc>
                <a:spcPct val="120000"/>
              </a:lnSpc>
              <a:buFont typeface="Wingdings" panose="05000000000000000000" pitchFamily="2" charset="2"/>
              <a:buChar char="§"/>
            </a:pPr>
            <a:r>
              <a:rPr lang="en-US" sz="2600" dirty="0">
                <a:solidFill>
                  <a:schemeClr val="tx1"/>
                </a:solidFill>
                <a:latin typeface="Franklin Gothic Medium" panose="020B0603020102020204" pitchFamily="34" charset="0"/>
              </a:rPr>
              <a:t>Receive, record and deposit funds in approved Club accounts and maintain records of those accounts. </a:t>
            </a:r>
          </a:p>
          <a:p>
            <a:pPr algn="just">
              <a:lnSpc>
                <a:spcPct val="150000"/>
              </a:lnSpc>
              <a:spcBef>
                <a:spcPts val="600"/>
              </a:spcBef>
              <a:buFont typeface="Wingdings" panose="05000000000000000000" pitchFamily="2" charset="2"/>
              <a:buChar char="§"/>
            </a:pPr>
            <a:r>
              <a:rPr lang="en-US" sz="2600" dirty="0">
                <a:solidFill>
                  <a:schemeClr val="tx1"/>
                </a:solidFill>
                <a:latin typeface="Franklin Gothic Medium" panose="020B0603020102020204" pitchFamily="34" charset="0"/>
              </a:rPr>
              <a:t>Pay all Club bills and dues that have been </a:t>
            </a:r>
            <a:r>
              <a:rPr lang="en-US" sz="2600" b="1" dirty="0">
                <a:solidFill>
                  <a:schemeClr val="tx1"/>
                </a:solidFill>
                <a:latin typeface="Franklin Gothic Medium" panose="020B0603020102020204" pitchFamily="34" charset="0"/>
              </a:rPr>
              <a:t>AUTHORIZED</a:t>
            </a:r>
            <a:r>
              <a:rPr lang="en-US" sz="2600" dirty="0">
                <a:solidFill>
                  <a:schemeClr val="tx1"/>
                </a:solidFill>
                <a:latin typeface="Franklin Gothic Medium" panose="020B0603020102020204" pitchFamily="34" charset="0"/>
              </a:rPr>
              <a:t> by the Board in  a timely manner.</a:t>
            </a:r>
          </a:p>
          <a:p>
            <a:pPr marL="0" indent="0" algn="just">
              <a:lnSpc>
                <a:spcPct val="150000"/>
              </a:lnSpc>
              <a:buNone/>
            </a:pPr>
            <a:endParaRPr lang="en-US" dirty="0">
              <a:solidFill>
                <a:schemeClr val="tx1"/>
              </a:solidFill>
              <a:latin typeface="Franklin Gothic Book" panose="020B0503020102020204" pitchFamily="34" charset="0"/>
            </a:endParaRPr>
          </a:p>
          <a:p>
            <a:pPr marL="0" indent="0">
              <a:spcAft>
                <a:spcPts val="600"/>
              </a:spcAft>
              <a:buNone/>
            </a:pPr>
            <a:r>
              <a:rPr lang="en-US" sz="2800" b="1" dirty="0">
                <a:solidFill>
                  <a:schemeClr val="accent1"/>
                </a:solidFill>
                <a:latin typeface="Franklin Gothic Medium" panose="020B0603020102020204" pitchFamily="34" charset="0"/>
              </a:rPr>
              <a:t>B. </a:t>
            </a: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Dues and Fees </a:t>
            </a:r>
            <a:endParaRPr lang="en-US" sz="2800" b="1" dirty="0">
              <a:solidFill>
                <a:schemeClr val="accent1"/>
              </a:solidFill>
              <a:latin typeface="Franklin Gothic Medium" panose="020B0603020102020204" pitchFamily="34" charset="0"/>
            </a:endParaRPr>
          </a:p>
          <a:p>
            <a:pPr algn="just">
              <a:lnSpc>
                <a:spcPct val="110000"/>
              </a:lnSpc>
              <a:buFont typeface="Wingdings" panose="05000000000000000000" pitchFamily="2" charset="2"/>
              <a:buChar char="§"/>
            </a:pPr>
            <a:r>
              <a:rPr lang="en-US" sz="2600" dirty="0">
                <a:solidFill>
                  <a:schemeClr val="tx1"/>
                </a:solidFill>
                <a:latin typeface="Franklin Gothic Medium" panose="020B0603020102020204" pitchFamily="34" charset="0"/>
              </a:rPr>
              <a:t>Familiarize yourself with International and District financial policies and procedures. </a:t>
            </a:r>
          </a:p>
          <a:p>
            <a:pPr algn="just">
              <a:lnSpc>
                <a:spcPct val="150000"/>
              </a:lnSpc>
              <a:buFont typeface="Wingdings" panose="05000000000000000000" pitchFamily="2" charset="2"/>
              <a:buChar char="§"/>
            </a:pPr>
            <a:r>
              <a:rPr lang="en-US" sz="2600" dirty="0">
                <a:solidFill>
                  <a:schemeClr val="tx1"/>
                </a:solidFill>
                <a:latin typeface="Franklin Gothic Medium" panose="020B0603020102020204" pitchFamily="34" charset="0"/>
              </a:rPr>
              <a:t>Collect and submit dues to International and District in accordance with deadlines. All must be Postmarked by June 15</a:t>
            </a:r>
            <a:r>
              <a:rPr lang="en-US" sz="2600" dirty="0">
                <a:solidFill>
                  <a:schemeClr val="tx1"/>
                </a:solidFill>
                <a:latin typeface="Franklin Gothic Book" panose="020B0503020102020204" pitchFamily="34" charset="0"/>
              </a:rPr>
              <a:t>.</a:t>
            </a:r>
          </a:p>
          <a:p>
            <a:endParaRPr lang="en-US" dirty="0"/>
          </a:p>
        </p:txBody>
      </p:sp>
      <p:pic>
        <p:nvPicPr>
          <p:cNvPr id="7" name="Picture 6">
            <a:extLst>
              <a:ext uri="{FF2B5EF4-FFF2-40B4-BE49-F238E27FC236}">
                <a16:creationId xmlns:a16="http://schemas.microsoft.com/office/drawing/2014/main" id="{0ADD9AB8-132F-4AB8-977B-B7C838C0FD3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400" y="3962400"/>
            <a:ext cx="3474720" cy="2895600"/>
          </a:xfrm>
          <a:prstGeom prst="rect">
            <a:avLst/>
          </a:prstGeom>
        </p:spPr>
      </p:pic>
      <p:sp>
        <p:nvSpPr>
          <p:cNvPr id="8" name="TextBox 7">
            <a:extLst>
              <a:ext uri="{FF2B5EF4-FFF2-40B4-BE49-F238E27FC236}">
                <a16:creationId xmlns:a16="http://schemas.microsoft.com/office/drawing/2014/main" id="{AFECEC6A-99E2-46AB-83D7-94066E49740B}"/>
              </a:ext>
            </a:extLst>
          </p:cNvPr>
          <p:cNvSpPr txBox="1"/>
          <p:nvPr/>
        </p:nvSpPr>
        <p:spPr>
          <a:xfrm>
            <a:off x="0" y="0"/>
            <a:ext cx="3449320" cy="369332"/>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3650880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D832-CA46-4EE3-A305-8C5E8385A651}"/>
              </a:ext>
            </a:extLst>
          </p:cNvPr>
          <p:cNvSpPr>
            <a:spLocks noGrp="1"/>
          </p:cNvSpPr>
          <p:nvPr>
            <p:ph type="title"/>
          </p:nvPr>
        </p:nvSpPr>
        <p:spPr>
          <a:xfrm>
            <a:off x="76200" y="1123837"/>
            <a:ext cx="3474720" cy="460118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Responsibility</a:t>
            </a: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F1189FB9-37D4-400E-9AE0-14937B21BAF1}"/>
              </a:ext>
            </a:extLst>
          </p:cNvPr>
          <p:cNvSpPr>
            <a:spLocks noGrp="1"/>
          </p:cNvSpPr>
          <p:nvPr>
            <p:ph idx="1"/>
          </p:nvPr>
        </p:nvSpPr>
        <p:spPr>
          <a:xfrm>
            <a:off x="3652520" y="609600"/>
            <a:ext cx="8031480" cy="5943600"/>
          </a:xfrm>
        </p:spPr>
        <p:txBody>
          <a:bodyPr>
            <a:normAutofit/>
          </a:bodyPr>
          <a:lstStyle/>
          <a:p>
            <a:pPr marL="0" indent="0" algn="jus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C. Financial Reports and Records</a:t>
            </a:r>
          </a:p>
          <a:p>
            <a:pPr algn="just">
              <a:lnSpc>
                <a:spcPct val="150000"/>
              </a:lnSpc>
              <a:buFont typeface="Wingdings" panose="05000000000000000000" pitchFamily="2" charset="2"/>
              <a:buChar char="§"/>
            </a:pPr>
            <a:r>
              <a:rPr lang="en-US" sz="2400" dirty="0">
                <a:solidFill>
                  <a:schemeClr val="tx1"/>
                </a:solidFill>
                <a:latin typeface="Franklin Gothic Medium" panose="020B0603020102020204" pitchFamily="34" charset="0"/>
              </a:rPr>
              <a:t>Report on financial matters at each business meeting, Club Board, Club’s annual meeting and on request.</a:t>
            </a:r>
          </a:p>
          <a:p>
            <a:pPr algn="just">
              <a:lnSpc>
                <a:spcPct val="150000"/>
              </a:lnSpc>
              <a:buFont typeface="Wingdings" panose="05000000000000000000" pitchFamily="2" charset="2"/>
              <a:buChar char="§"/>
            </a:pPr>
            <a:r>
              <a:rPr lang="en-US" sz="2400" dirty="0">
                <a:solidFill>
                  <a:schemeClr val="tx1"/>
                </a:solidFill>
                <a:latin typeface="Franklin Gothic Medium" panose="020B0603020102020204" pitchFamily="34" charset="0"/>
              </a:rPr>
              <a:t>Submit annual report and Club financial records for audit </a:t>
            </a:r>
          </a:p>
          <a:p>
            <a:pPr marL="0" indent="0" algn="jus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D. Members on “Leave of Absence” </a:t>
            </a:r>
          </a:p>
          <a:p>
            <a:pPr marL="0" indent="0" algn="just">
              <a:buNone/>
            </a:pPr>
            <a:r>
              <a:rPr lang="en-US" sz="2400" b="1" dirty="0">
                <a:solidFill>
                  <a:schemeClr val="tx1"/>
                </a:solidFill>
                <a:latin typeface="Franklin Gothic Medium" panose="020B0603020102020204" pitchFamily="34" charset="0"/>
                <a:ea typeface="Tahoma" panose="020B0604030504040204" pitchFamily="34" charset="0"/>
                <a:cs typeface="Tahoma" panose="020B0604030504040204" pitchFamily="34" charset="0"/>
              </a:rPr>
              <a:t>Sometimes members are not able to regularly attend meetings. Events in their lives change and their schedules can get overwhelming. Granting a leave of absence is a matter between the member and the Club. Members on leave must still pay their dues to remain Active members. </a:t>
            </a:r>
          </a:p>
        </p:txBody>
      </p:sp>
      <p:sp>
        <p:nvSpPr>
          <p:cNvPr id="8" name="TextBox 7">
            <a:extLst>
              <a:ext uri="{FF2B5EF4-FFF2-40B4-BE49-F238E27FC236}">
                <a16:creationId xmlns:a16="http://schemas.microsoft.com/office/drawing/2014/main" id="{AFECEC6A-99E2-46AB-83D7-94066E49740B}"/>
              </a:ext>
            </a:extLst>
          </p:cNvPr>
          <p:cNvSpPr txBox="1"/>
          <p:nvPr/>
        </p:nvSpPr>
        <p:spPr>
          <a:xfrm>
            <a:off x="0" y="0"/>
            <a:ext cx="3449320" cy="369332"/>
          </a:xfrm>
          <a:prstGeom prst="rect">
            <a:avLst/>
          </a:prstGeom>
          <a:solidFill>
            <a:schemeClr val="accent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28388B4B-957C-49E5-9464-C07667C352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578" y="4191000"/>
            <a:ext cx="3449320" cy="2652889"/>
          </a:xfrm>
          <a:prstGeom prst="rect">
            <a:avLst/>
          </a:prstGeom>
        </p:spPr>
      </p:pic>
    </p:spTree>
    <p:extLst>
      <p:ext uri="{BB962C8B-B14F-4D97-AF65-F5344CB8AC3E}">
        <p14:creationId xmlns:p14="http://schemas.microsoft.com/office/powerpoint/2010/main" val="2345816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199812"/>
            <a:ext cx="8138160" cy="6492240"/>
          </a:xfrm>
          <a:prstGeom prst="rect">
            <a:avLst/>
          </a:prstGeom>
        </p:spPr>
        <p:txBody>
          <a:bodyPr wrap="square">
            <a:noAutofit/>
          </a:bodyPr>
          <a:lstStyle/>
          <a:p>
            <a:r>
              <a:rPr lang="en-US" sz="2000" dirty="0">
                <a:latin typeface="Franklin Gothic Medium" panose="020B0603020102020204" pitchFamily="34" charset="0"/>
              </a:rPr>
              <a:t>Plan Annual Budgets</a:t>
            </a:r>
          </a:p>
          <a:p>
            <a:r>
              <a:rPr lang="en-US" sz="2000" dirty="0">
                <a:latin typeface="Franklin Gothic Medium" panose="020B0603020102020204" pitchFamily="34" charset="0"/>
              </a:rPr>
              <a:t>Our Fiscal year is </a:t>
            </a:r>
            <a:r>
              <a:rPr lang="en-US" sz="2000" b="1" dirty="0">
                <a:latin typeface="Franklin Gothic Medium" panose="020B0603020102020204" pitchFamily="34" charset="0"/>
              </a:rPr>
              <a:t>June 1st – May 31</a:t>
            </a:r>
            <a:r>
              <a:rPr lang="en-US" sz="2000" b="1" baseline="30000" dirty="0">
                <a:latin typeface="Franklin Gothic Medium" panose="020B0603020102020204" pitchFamily="34" charset="0"/>
              </a:rPr>
              <a:t>st</a:t>
            </a:r>
            <a:endParaRPr lang="en-US" sz="2000" b="1" dirty="0">
              <a:latin typeface="Franklin Gothic Medium" panose="020B0603020102020204" pitchFamily="34" charset="0"/>
            </a:endParaRPr>
          </a:p>
          <a:p>
            <a:pPr algn="just"/>
            <a:r>
              <a:rPr lang="en-US" sz="2000" dirty="0">
                <a:latin typeface="Franklin Gothic Medium" panose="020B0603020102020204" pitchFamily="34" charset="0"/>
              </a:rPr>
              <a:t>Develop budget with Finance Committee, approved by Club Board, </a:t>
            </a:r>
          </a:p>
          <a:p>
            <a:pPr algn="just"/>
            <a:r>
              <a:rPr lang="en-US" sz="2000" dirty="0">
                <a:latin typeface="Franklin Gothic Medium" panose="020B0603020102020204" pitchFamily="34" charset="0"/>
              </a:rPr>
              <a:t>presented to club once approved. Ideally all before March 1</a:t>
            </a:r>
            <a:r>
              <a:rPr lang="en-US" sz="2000" baseline="30000" dirty="0">
                <a:latin typeface="Franklin Gothic Medium" panose="020B0603020102020204" pitchFamily="34" charset="0"/>
              </a:rPr>
              <a:t>st</a:t>
            </a:r>
            <a:r>
              <a:rPr lang="en-US" sz="2000" dirty="0">
                <a:latin typeface="Franklin Gothic Medium" panose="020B0603020102020204" pitchFamily="34" charset="0"/>
              </a:rPr>
              <a:t>. The </a:t>
            </a:r>
          </a:p>
          <a:p>
            <a:pPr algn="just"/>
            <a:r>
              <a:rPr lang="en-US" sz="2000" dirty="0">
                <a:latin typeface="Franklin Gothic Medium" panose="020B0603020102020204" pitchFamily="34" charset="0"/>
              </a:rPr>
              <a:t>general operating budget is based both on anticipated income from</a:t>
            </a:r>
          </a:p>
          <a:p>
            <a:pPr algn="just"/>
            <a:r>
              <a:rPr lang="en-US" sz="2000" dirty="0">
                <a:latin typeface="Franklin Gothic Medium" panose="020B0603020102020204" pitchFamily="34" charset="0"/>
              </a:rPr>
              <a:t>dues and membership processing fees and on estimated fundraising</a:t>
            </a:r>
          </a:p>
          <a:p>
            <a:pPr algn="just"/>
            <a:r>
              <a:rPr lang="en-US" sz="2000" dirty="0">
                <a:latin typeface="Franklin Gothic Medium" panose="020B0603020102020204" pitchFamily="34" charset="0"/>
              </a:rPr>
              <a:t>and donor income. </a:t>
            </a:r>
          </a:p>
          <a:p>
            <a:endParaRPr lang="en-US" sz="1000" dirty="0">
              <a:latin typeface="Franklin Gothic Book" panose="020B0503020102020204" pitchFamily="34" charset="0"/>
            </a:endParaRPr>
          </a:p>
          <a:p>
            <a:r>
              <a:rPr lang="en-US" sz="2400" b="1" dirty="0">
                <a:solidFill>
                  <a:schemeClr val="accent1"/>
                </a:solidFill>
                <a:latin typeface="Franklin Gothic Medium" panose="020B0603020102020204" pitchFamily="34" charset="0"/>
              </a:rPr>
              <a:t>The general operating budget must provide for the following operating expenses:</a:t>
            </a:r>
          </a:p>
          <a:p>
            <a:pPr marL="285750" indent="-285750">
              <a:buFont typeface="Wingdings" panose="05000000000000000000" pitchFamily="2" charset="2"/>
              <a:buChar char="ü"/>
            </a:pPr>
            <a:r>
              <a:rPr lang="en-US" sz="2000" dirty="0">
                <a:latin typeface="Franklin Gothic Medium" panose="020B0603020102020204" pitchFamily="34" charset="0"/>
              </a:rPr>
              <a:t>International Dues  </a:t>
            </a:r>
          </a:p>
          <a:p>
            <a:pPr marL="285750" indent="-285750">
              <a:buFont typeface="Wingdings" panose="05000000000000000000" pitchFamily="2" charset="2"/>
              <a:buChar char="ü"/>
            </a:pPr>
            <a:r>
              <a:rPr lang="en-US" sz="2000" dirty="0">
                <a:latin typeface="Franklin Gothic Medium" panose="020B0603020102020204" pitchFamily="34" charset="0"/>
              </a:rPr>
              <a:t>Membership processing </a:t>
            </a:r>
          </a:p>
          <a:p>
            <a:pPr marL="285750" indent="-285750">
              <a:buFont typeface="Wingdings" panose="05000000000000000000" pitchFamily="2" charset="2"/>
              <a:buChar char="ü"/>
            </a:pPr>
            <a:r>
              <a:rPr lang="en-US" sz="2000" dirty="0">
                <a:latin typeface="Franklin Gothic Medium" panose="020B0603020102020204" pitchFamily="34" charset="0"/>
              </a:rPr>
              <a:t>District Dues  </a:t>
            </a:r>
          </a:p>
          <a:p>
            <a:pPr marL="285750" indent="-285750">
              <a:buFont typeface="Wingdings" panose="05000000000000000000" pitchFamily="2" charset="2"/>
              <a:buChar char="ü"/>
            </a:pPr>
            <a:r>
              <a:rPr lang="en-US" sz="2000" dirty="0">
                <a:latin typeface="Franklin Gothic Medium" panose="020B0603020102020204" pitchFamily="34" charset="0"/>
              </a:rPr>
              <a:t>International Convention Fees  </a:t>
            </a:r>
          </a:p>
          <a:p>
            <a:pPr marL="285750" indent="-285750">
              <a:buFont typeface="Wingdings" panose="05000000000000000000" pitchFamily="2" charset="2"/>
              <a:buChar char="ü"/>
            </a:pPr>
            <a:r>
              <a:rPr lang="en-US" sz="2000" dirty="0">
                <a:latin typeface="Franklin Gothic Medium" panose="020B0603020102020204" pitchFamily="34" charset="0"/>
              </a:rPr>
              <a:t>Club Officer/Committee expenses  </a:t>
            </a:r>
          </a:p>
          <a:p>
            <a:pPr marL="285750" indent="-285750">
              <a:buFont typeface="Wingdings" panose="05000000000000000000" pitchFamily="2" charset="2"/>
              <a:buChar char="ü"/>
            </a:pPr>
            <a:r>
              <a:rPr lang="en-US" sz="2000" dirty="0">
                <a:latin typeface="Franklin Gothic Medium" panose="020B0603020102020204" pitchFamily="34" charset="0"/>
              </a:rPr>
              <a:t>Fixed Operating Expenses (PO Box Rental, Web Site Hosting, etc.)   </a:t>
            </a:r>
          </a:p>
          <a:p>
            <a:pPr marL="285750" indent="-285750">
              <a:buFont typeface="Wingdings" panose="05000000000000000000" pitchFamily="2" charset="2"/>
              <a:buChar char="ü"/>
            </a:pPr>
            <a:r>
              <a:rPr lang="en-US" sz="2000" dirty="0">
                <a:latin typeface="Franklin Gothic Medium" panose="020B0603020102020204" pitchFamily="34" charset="0"/>
              </a:rPr>
              <a:t>General office supplies and postage  </a:t>
            </a:r>
          </a:p>
          <a:p>
            <a:pPr marL="285750" indent="-285750">
              <a:buFont typeface="Wingdings" panose="05000000000000000000" pitchFamily="2" charset="2"/>
              <a:buChar char="ü"/>
            </a:pPr>
            <a:r>
              <a:rPr lang="en-US" sz="2000" dirty="0">
                <a:latin typeface="Franklin Gothic Medium" panose="020B0603020102020204" pitchFamily="34" charset="0"/>
              </a:rPr>
              <a:t>Delegates expenses for District Conferences  </a:t>
            </a:r>
          </a:p>
          <a:p>
            <a:pPr marL="285750" indent="-285750">
              <a:buFont typeface="Wingdings" panose="05000000000000000000" pitchFamily="2" charset="2"/>
              <a:buChar char="ü"/>
            </a:pPr>
            <a:r>
              <a:rPr lang="en-US" sz="2000" dirty="0">
                <a:latin typeface="Franklin Gothic Medium" panose="020B0603020102020204" pitchFamily="34" charset="0"/>
              </a:rPr>
              <a:t>Delegates expenses for International Convention</a:t>
            </a:r>
          </a:p>
          <a:p>
            <a:r>
              <a:rPr lang="en-US" dirty="0">
                <a:latin typeface="Franklin Gothic Book" panose="020B0503020102020204" pitchFamily="34" charset="0"/>
              </a:rPr>
              <a:t> </a:t>
            </a:r>
          </a:p>
          <a:p>
            <a:r>
              <a:rPr lang="en-US" sz="1600" b="1" dirty="0">
                <a:solidFill>
                  <a:srgbClr val="FF0000"/>
                </a:solidFill>
                <a:latin typeface="Arial" panose="020B0604020202020204" pitchFamily="34" charset="0"/>
                <a:cs typeface="Arial" panose="020B0604020202020204" pitchFamily="34" charset="0"/>
              </a:rPr>
              <a:t>A SAMPLE BUDGET is shown in the Treasurers Guide</a:t>
            </a:r>
          </a:p>
          <a:p>
            <a:r>
              <a:rPr lang="en-US" dirty="0"/>
              <a:t> </a:t>
            </a:r>
          </a:p>
        </p:txBody>
      </p:sp>
      <p:sp>
        <p:nvSpPr>
          <p:cNvPr id="4" name="TextBox 3">
            <a:extLst>
              <a:ext uri="{FF2B5EF4-FFF2-40B4-BE49-F238E27FC236}">
                <a16:creationId xmlns:a16="http://schemas.microsoft.com/office/drawing/2014/main" id="{CAC010EA-FDDC-452C-B017-7AB824D0C422}"/>
              </a:ext>
            </a:extLst>
          </p:cNvPr>
          <p:cNvSpPr txBox="1"/>
          <p:nvPr/>
        </p:nvSpPr>
        <p:spPr>
          <a:xfrm>
            <a:off x="0" y="-1"/>
            <a:ext cx="3429000" cy="6675120"/>
          </a:xfrm>
          <a:prstGeom prst="rect">
            <a:avLst/>
          </a:prstGeom>
          <a:solidFill>
            <a:schemeClr val="accent1"/>
          </a:solidFill>
        </p:spPr>
        <p:txBody>
          <a:bodyPr wrap="square" rtlCol="0">
            <a:no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Duties</a:t>
            </a: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3FBF1AA-8B1F-42CE-B6BA-38182F6DD4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161" r="4839"/>
          <a:stretch/>
        </p:blipFill>
        <p:spPr>
          <a:xfrm>
            <a:off x="0" y="3810000"/>
            <a:ext cx="3429000" cy="2876408"/>
          </a:xfrm>
          <a:prstGeom prst="rect">
            <a:avLst/>
          </a:prstGeom>
        </p:spPr>
      </p:pic>
    </p:spTree>
    <p:extLst>
      <p:ext uri="{BB962C8B-B14F-4D97-AF65-F5344CB8AC3E}">
        <p14:creationId xmlns:p14="http://schemas.microsoft.com/office/powerpoint/2010/main" val="1737014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E2B6E5-7ECF-489F-ACBC-7C1E73AA23E1}"/>
              </a:ext>
            </a:extLst>
          </p:cNvPr>
          <p:cNvSpPr txBox="1"/>
          <p:nvPr/>
        </p:nvSpPr>
        <p:spPr>
          <a:xfrm>
            <a:off x="0" y="-1"/>
            <a:ext cx="3200400" cy="6858000"/>
          </a:xfrm>
          <a:prstGeom prst="rect">
            <a:avLst/>
          </a:prstGeom>
          <a:solidFill>
            <a:schemeClr val="accent1"/>
          </a:solidFill>
        </p:spPr>
        <p:txBody>
          <a:bodyPr wrap="square" rtlCol="0">
            <a:noAutofit/>
          </a:bodyPr>
          <a:lstStyle/>
          <a:p>
            <a:r>
              <a:rPr lang="en-US" dirty="0"/>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B. </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Dues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and Fees</a:t>
            </a:r>
          </a:p>
        </p:txBody>
      </p:sp>
      <p:pic>
        <p:nvPicPr>
          <p:cNvPr id="8" name="Picture 7">
            <a:extLst>
              <a:ext uri="{FF2B5EF4-FFF2-40B4-BE49-F238E27FC236}">
                <a16:creationId xmlns:a16="http://schemas.microsoft.com/office/drawing/2014/main" id="{38EFC564-E667-4556-B87C-A4693B9C13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729317"/>
            <a:ext cx="3206044" cy="3128682"/>
          </a:xfrm>
          <a:prstGeom prst="rect">
            <a:avLst/>
          </a:prstGeom>
        </p:spPr>
      </p:pic>
      <p:pic>
        <p:nvPicPr>
          <p:cNvPr id="7" name="Picture 6">
            <a:extLst>
              <a:ext uri="{FF2B5EF4-FFF2-40B4-BE49-F238E27FC236}">
                <a16:creationId xmlns:a16="http://schemas.microsoft.com/office/drawing/2014/main" id="{3A11891C-234B-4210-8AF8-A6AC94F628ED}"/>
              </a:ext>
            </a:extLst>
          </p:cNvPr>
          <p:cNvPicPr>
            <a:picLocks noChangeAspect="1"/>
          </p:cNvPicPr>
          <p:nvPr/>
        </p:nvPicPr>
        <p:blipFill>
          <a:blip r:embed="rId4"/>
          <a:stretch>
            <a:fillRect/>
          </a:stretch>
        </p:blipFill>
        <p:spPr>
          <a:xfrm>
            <a:off x="3200400" y="76201"/>
            <a:ext cx="9123995" cy="6496048"/>
          </a:xfrm>
          <a:prstGeom prst="rect">
            <a:avLst/>
          </a:prstGeom>
        </p:spPr>
      </p:pic>
    </p:spTree>
    <p:extLst>
      <p:ext uri="{BB962C8B-B14F-4D97-AF65-F5344CB8AC3E}">
        <p14:creationId xmlns:p14="http://schemas.microsoft.com/office/powerpoint/2010/main" val="3542453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58901"/>
            <a:ext cx="8549640" cy="5878532"/>
          </a:xfrm>
          <a:prstGeom prst="rect">
            <a:avLst/>
          </a:prstGeom>
        </p:spPr>
        <p:txBody>
          <a:bodyPr wrap="square">
            <a:spAutoFit/>
          </a:bodyPr>
          <a:lstStyle/>
          <a:p>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PROVIDE REGULAR MONTHLY REPORTS         </a:t>
            </a:r>
          </a:p>
          <a:p>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just"/>
            <a:r>
              <a:rPr lang="en-US" sz="2000" dirty="0">
                <a:latin typeface="Franklin Gothic Medium" panose="020B0603020102020204" pitchFamily="34" charset="0"/>
              </a:rPr>
              <a:t>Each month reconcile your checking account and generate monthly reports. Report Income and Expenses, include budget status at each business meeting.  We recommend  QuickBooks. Your reports are easy to compile. </a:t>
            </a:r>
          </a:p>
          <a:p>
            <a:pPr algn="just"/>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just"/>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You should provide:</a:t>
            </a:r>
          </a:p>
          <a:p>
            <a:endParaRPr lang="en-US" sz="16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
            </a:pPr>
            <a:r>
              <a:rPr lang="en-US" sz="2000" dirty="0">
                <a:latin typeface="Franklin Gothic Medium" panose="020B0603020102020204" pitchFamily="34" charset="0"/>
              </a:rPr>
              <a:t>Balance Sheet – Statement of Financial Position</a:t>
            </a:r>
          </a:p>
          <a:p>
            <a:pPr marL="342900" indent="-342900">
              <a:buFont typeface="Wingdings" panose="05000000000000000000" pitchFamily="2" charset="2"/>
              <a:buChar char="§"/>
            </a:pPr>
            <a:r>
              <a:rPr lang="en-US" sz="2000" dirty="0">
                <a:latin typeface="Franklin Gothic Medium" panose="020B0603020102020204" pitchFamily="34" charset="0"/>
              </a:rPr>
              <a:t>Profit &amp; Loss Budget vs Actual</a:t>
            </a:r>
          </a:p>
          <a:p>
            <a:pPr marL="342900" indent="-342900">
              <a:buFont typeface="Wingdings" panose="05000000000000000000" pitchFamily="2" charset="2"/>
              <a:buChar char="§"/>
            </a:pPr>
            <a:r>
              <a:rPr lang="en-US" sz="2000" dirty="0">
                <a:latin typeface="Franklin Gothic Medium" panose="020B0603020102020204" pitchFamily="34" charset="0"/>
              </a:rPr>
              <a:t>Profit &amp; Loss Previous Years Comparison (Year to Date)</a:t>
            </a:r>
          </a:p>
          <a:p>
            <a:pPr marL="342900" indent="-342900">
              <a:buFont typeface="Wingdings" panose="05000000000000000000" pitchFamily="2" charset="2"/>
              <a:buChar char="§"/>
            </a:pPr>
            <a:r>
              <a:rPr lang="en-US" sz="2000" dirty="0">
                <a:latin typeface="Franklin Gothic Medium" panose="020B0603020102020204" pitchFamily="34" charset="0"/>
              </a:rPr>
              <a:t>Monthly Accounts Receivable</a:t>
            </a:r>
          </a:p>
          <a:p>
            <a:pPr marL="342900" indent="-342900">
              <a:buFont typeface="Wingdings" panose="05000000000000000000" pitchFamily="2" charset="2"/>
              <a:buChar char="§"/>
            </a:pPr>
            <a:r>
              <a:rPr lang="en-US" sz="2000" dirty="0">
                <a:latin typeface="Franklin Gothic Medium" panose="020B0603020102020204" pitchFamily="34" charset="0"/>
              </a:rPr>
              <a:t>Monthly Accounts Payable</a:t>
            </a:r>
          </a:p>
          <a:p>
            <a:pPr marL="342900" indent="-342900">
              <a:buFont typeface="Wingdings" panose="05000000000000000000" pitchFamily="2" charset="2"/>
              <a:buChar char="§"/>
            </a:pPr>
            <a:r>
              <a:rPr lang="en-US" sz="2000" dirty="0">
                <a:latin typeface="Franklin Gothic Medium" panose="020B0603020102020204" pitchFamily="34" charset="0"/>
              </a:rPr>
              <a:t>Monthly Membership Totals</a:t>
            </a:r>
          </a:p>
          <a:p>
            <a:r>
              <a:rPr lang="en-US" dirty="0">
                <a:latin typeface="Franklin Gothic Book" panose="020B0503020102020204" pitchFamily="34" charset="0"/>
              </a:rPr>
              <a:t> </a:t>
            </a:r>
          </a:p>
          <a:p>
            <a:pPr algn="just"/>
            <a:r>
              <a:rPr lang="en-US" sz="2000" dirty="0">
                <a:latin typeface="Franklin Gothic Medium" panose="020B0603020102020204" pitchFamily="34" charset="0"/>
              </a:rPr>
              <a:t>At end of the year submit an annual report and all Club financial records for club Finance Committee Audit/Review.</a:t>
            </a:r>
          </a:p>
          <a:p>
            <a:endParaRPr lang="en-US" dirty="0">
              <a:latin typeface="Franklin Gothic Book" panose="020B0503020102020204" pitchFamily="34" charset="0"/>
            </a:endParaRPr>
          </a:p>
        </p:txBody>
      </p:sp>
      <p:sp>
        <p:nvSpPr>
          <p:cNvPr id="4" name="TextBox 3">
            <a:extLst>
              <a:ext uri="{FF2B5EF4-FFF2-40B4-BE49-F238E27FC236}">
                <a16:creationId xmlns:a16="http://schemas.microsoft.com/office/drawing/2014/main" id="{EBE2B6E5-7ECF-489F-ACBC-7C1E73AA23E1}"/>
              </a:ext>
            </a:extLst>
          </p:cNvPr>
          <p:cNvSpPr txBox="1"/>
          <p:nvPr/>
        </p:nvSpPr>
        <p:spPr>
          <a:xfrm>
            <a:off x="0" y="-1"/>
            <a:ext cx="3200400" cy="6858000"/>
          </a:xfrm>
          <a:prstGeom prst="rect">
            <a:avLst/>
          </a:prstGeom>
          <a:solidFill>
            <a:schemeClr val="accent1"/>
          </a:solidFill>
        </p:spPr>
        <p:txBody>
          <a:bodyPr wrap="square" rtlCol="0">
            <a:noAutofit/>
          </a:bodyPr>
          <a:lstStyle/>
          <a:p>
            <a:r>
              <a:rPr lang="en-US" dirty="0"/>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C. </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Financial</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Reports</a:t>
            </a:r>
          </a:p>
        </p:txBody>
      </p:sp>
      <p:pic>
        <p:nvPicPr>
          <p:cNvPr id="10" name="Picture 9">
            <a:extLst>
              <a:ext uri="{FF2B5EF4-FFF2-40B4-BE49-F238E27FC236}">
                <a16:creationId xmlns:a16="http://schemas.microsoft.com/office/drawing/2014/main" id="{C9CFC195-5AFE-45FD-9FB8-0BFBFE0CB49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09999"/>
            <a:ext cx="3200400" cy="3047999"/>
          </a:xfrm>
          <a:prstGeom prst="rect">
            <a:avLst/>
          </a:prstGeom>
        </p:spPr>
      </p:pic>
    </p:spTree>
    <p:extLst>
      <p:ext uri="{BB962C8B-B14F-4D97-AF65-F5344CB8AC3E}">
        <p14:creationId xmlns:p14="http://schemas.microsoft.com/office/powerpoint/2010/main" val="76425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D2A3D-F3E8-4349-BBC2-0BCC1A2EBC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20" y="0"/>
            <a:ext cx="12218020" cy="6858000"/>
          </a:xfrm>
          <a:prstGeom prst="rect">
            <a:avLst/>
          </a:prstGeom>
        </p:spPr>
      </p:pic>
      <p:sp>
        <p:nvSpPr>
          <p:cNvPr id="7" name="Rectangle 6">
            <a:extLst>
              <a:ext uri="{FF2B5EF4-FFF2-40B4-BE49-F238E27FC236}">
                <a16:creationId xmlns:a16="http://schemas.microsoft.com/office/drawing/2014/main" id="{5916C818-5563-41F0-9A87-98151BA4AE90}"/>
              </a:ext>
            </a:extLst>
          </p:cNvPr>
          <p:cNvSpPr/>
          <p:nvPr/>
        </p:nvSpPr>
        <p:spPr>
          <a:xfrm>
            <a:off x="468498" y="5562600"/>
            <a:ext cx="11255005" cy="707886"/>
          </a:xfrm>
          <a:prstGeom prst="rect">
            <a:avLst/>
          </a:prstGeom>
        </p:spPr>
        <p:txBody>
          <a:bodyPr wrap="none">
            <a:spAutoFit/>
          </a:bodyPr>
          <a:lstStyle/>
          <a:p>
            <a:pPr algn="ct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75 Million Scam Emails Are Sent Every Day!</a:t>
            </a:r>
          </a:p>
        </p:txBody>
      </p:sp>
    </p:spTree>
    <p:extLst>
      <p:ext uri="{BB962C8B-B14F-4D97-AF65-F5344CB8AC3E}">
        <p14:creationId xmlns:p14="http://schemas.microsoft.com/office/powerpoint/2010/main" val="36661101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CYBER</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FRAUD</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657600" y="1179689"/>
            <a:ext cx="7620000" cy="5394960"/>
          </a:xfrm>
        </p:spPr>
        <p:txBody>
          <a:bodyPr>
            <a:normAutofit fontScale="77500" lnSpcReduction="20000"/>
          </a:bodyPr>
          <a:lstStyle/>
          <a:p>
            <a:pPr marL="0" indent="0">
              <a:lnSpc>
                <a:spcPct val="100000"/>
              </a:lnSpc>
              <a:buNone/>
            </a:pPr>
            <a:endParaRPr lang="en-US" dirty="0">
              <a:solidFill>
                <a:schemeClr val="tx1"/>
              </a:solidFill>
              <a:latin typeface="Franklin Gothic Medium" panose="020B0603020102020204" pitchFamily="34" charset="0"/>
              <a:cs typeface="Arial" panose="020B0604020202020204" pitchFamily="34" charset="0"/>
            </a:endParaRPr>
          </a:p>
          <a:p>
            <a:pPr algn="just">
              <a:lnSpc>
                <a:spcPct val="120000"/>
              </a:lnSpc>
              <a:spcBef>
                <a:spcPts val="0"/>
              </a:spcBef>
              <a:buFont typeface="Wingdings" panose="05000000000000000000" pitchFamily="2" charset="2"/>
              <a:buChar char="§"/>
            </a:pPr>
            <a:r>
              <a:rPr lang="en-US" sz="2600" dirty="0">
                <a:solidFill>
                  <a:schemeClr val="tx1"/>
                </a:solidFill>
                <a:latin typeface="Franklin Gothic Book" panose="020B0503020102020204" pitchFamily="34" charset="0"/>
                <a:cs typeface="Arial" panose="020B0604020202020204" pitchFamily="34" charset="0"/>
              </a:rPr>
              <a:t>Be careful when making payments and vigilant regarding not only AUTHORIZING payment but ensuring the RECIPIENT’s Identity.</a:t>
            </a:r>
            <a:r>
              <a:rPr lang="en-US" sz="2600" dirty="0">
                <a:solidFill>
                  <a:schemeClr val="tx1"/>
                </a:solidFill>
                <a:latin typeface="Franklin Gothic Book" panose="020B0503020102020204" pitchFamily="34" charset="0"/>
              </a:rPr>
              <a:t> We have had incidents where </a:t>
            </a:r>
            <a:r>
              <a:rPr lang="en-US" sz="2600" b="1" u="sng" dirty="0">
                <a:solidFill>
                  <a:schemeClr val="tx1"/>
                </a:solidFill>
                <a:latin typeface="Franklin Gothic Book" panose="020B0503020102020204" pitchFamily="34" charset="0"/>
              </a:rPr>
              <a:t>District Treasurers </a:t>
            </a:r>
            <a:r>
              <a:rPr lang="en-US" sz="2600" dirty="0">
                <a:solidFill>
                  <a:schemeClr val="tx1"/>
                </a:solidFill>
                <a:latin typeface="Franklin Gothic Book" panose="020B0503020102020204" pitchFamily="34" charset="0"/>
              </a:rPr>
              <a:t>were asked to make a payment by an email from their Governor. It will appear to be the Governor’s email address but will be slightly different. Do NOT respond or click on any “links”. We recommend you </a:t>
            </a:r>
            <a:r>
              <a:rPr lang="en-US" sz="2600" b="1" u="sng" dirty="0">
                <a:solidFill>
                  <a:schemeClr val="tx1"/>
                </a:solidFill>
                <a:latin typeface="Franklin Gothic Book" panose="020B0503020102020204" pitchFamily="34" charset="0"/>
              </a:rPr>
              <a:t>call</a:t>
            </a:r>
            <a:r>
              <a:rPr lang="en-US" sz="2600" dirty="0">
                <a:solidFill>
                  <a:schemeClr val="tx1"/>
                </a:solidFill>
                <a:latin typeface="Franklin Gothic Book" panose="020B0503020102020204" pitchFamily="34" charset="0"/>
              </a:rPr>
              <a:t> your Governor to verify payment.</a:t>
            </a:r>
            <a:endParaRPr lang="en-US" sz="2600" dirty="0">
              <a:solidFill>
                <a:schemeClr val="tx1"/>
              </a:solidFill>
              <a:latin typeface="Franklin Gothic Book" panose="020B0503020102020204" pitchFamily="34" charset="0"/>
              <a:cs typeface="Arial" panose="020B0604020202020204" pitchFamily="34" charset="0"/>
            </a:endParaRPr>
          </a:p>
          <a:p>
            <a:pPr algn="just">
              <a:lnSpc>
                <a:spcPct val="120000"/>
              </a:lnSpc>
              <a:spcBef>
                <a:spcPts val="600"/>
              </a:spcBef>
              <a:buFont typeface="Wingdings" panose="05000000000000000000" pitchFamily="2" charset="2"/>
              <a:buChar char="§"/>
            </a:pPr>
            <a:r>
              <a:rPr lang="en-US" sz="2600" dirty="0">
                <a:solidFill>
                  <a:schemeClr val="tx1"/>
                </a:solidFill>
                <a:latin typeface="Franklin Gothic Book" panose="020B0503020102020204" pitchFamily="34" charset="0"/>
                <a:cs typeface="Arial" panose="020B0604020202020204" pitchFamily="34" charset="0"/>
              </a:rPr>
              <a:t>We are concerned that this fraudulent activity could impact </a:t>
            </a:r>
            <a:r>
              <a:rPr lang="en-US" sz="2600" b="1" u="sng" dirty="0">
                <a:solidFill>
                  <a:schemeClr val="tx1"/>
                </a:solidFill>
                <a:latin typeface="Franklin Gothic Book" panose="020B0503020102020204" pitchFamily="34" charset="0"/>
                <a:cs typeface="Arial" panose="020B0604020202020204" pitchFamily="34" charset="0"/>
              </a:rPr>
              <a:t>Club</a:t>
            </a:r>
            <a:r>
              <a:rPr lang="en-US" sz="2600" dirty="0">
                <a:solidFill>
                  <a:schemeClr val="tx1"/>
                </a:solidFill>
                <a:latin typeface="Franklin Gothic Book" panose="020B0503020102020204" pitchFamily="34" charset="0"/>
                <a:cs typeface="Arial" panose="020B0604020202020204" pitchFamily="34" charset="0"/>
              </a:rPr>
              <a:t> </a:t>
            </a:r>
            <a:r>
              <a:rPr lang="en-US" sz="2600" b="1" u="sng" dirty="0">
                <a:solidFill>
                  <a:schemeClr val="tx1"/>
                </a:solidFill>
                <a:latin typeface="Franklin Gothic Book" panose="020B0503020102020204" pitchFamily="34" charset="0"/>
                <a:cs typeface="Arial" panose="020B0604020202020204" pitchFamily="34" charset="0"/>
              </a:rPr>
              <a:t>Treasurers</a:t>
            </a:r>
            <a:r>
              <a:rPr lang="en-US" sz="2600" dirty="0">
                <a:solidFill>
                  <a:schemeClr val="tx1"/>
                </a:solidFill>
                <a:latin typeface="Franklin Gothic Book" panose="020B0503020102020204" pitchFamily="34" charset="0"/>
                <a:cs typeface="Arial" panose="020B0604020202020204" pitchFamily="34" charset="0"/>
              </a:rPr>
              <a:t>. Please ensure you do not provide financial information or passwords to anyone via email, as email accounts can be hacked. If unsure about a payment request, we suggest you </a:t>
            </a:r>
            <a:r>
              <a:rPr lang="en-US" sz="2600" u="sng" dirty="0">
                <a:solidFill>
                  <a:schemeClr val="tx1"/>
                </a:solidFill>
                <a:latin typeface="Franklin Gothic Book" panose="020B0503020102020204" pitchFamily="34" charset="0"/>
                <a:cs typeface="Arial" panose="020B0604020202020204" pitchFamily="34" charset="0"/>
              </a:rPr>
              <a:t>pick up the phone </a:t>
            </a:r>
            <a:r>
              <a:rPr lang="en-US" sz="2600" dirty="0">
                <a:solidFill>
                  <a:schemeClr val="tx1"/>
                </a:solidFill>
                <a:latin typeface="Franklin Gothic Book" panose="020B0503020102020204" pitchFamily="34" charset="0"/>
                <a:cs typeface="Arial" panose="020B0604020202020204" pitchFamily="34" charset="0"/>
              </a:rPr>
              <a:t>and talk directly with your Club President. Remember if it seems strange, do some extra verification! </a:t>
            </a:r>
          </a:p>
          <a:p>
            <a:pPr algn="just">
              <a:buFont typeface="Wingdings" panose="05000000000000000000" pitchFamily="2" charset="2"/>
              <a:buChar char="§"/>
            </a:pPr>
            <a:endParaRPr lang="en-US"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95056EA2-0038-4B91-B1EB-8C923AB2240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718559"/>
            <a:ext cx="3429000" cy="2377441"/>
          </a:xfrm>
          <a:prstGeom prst="rect">
            <a:avLst/>
          </a:prstGeom>
        </p:spPr>
      </p:pic>
      <p:sp>
        <p:nvSpPr>
          <p:cNvPr id="10" name="Rectangle 9">
            <a:extLst>
              <a:ext uri="{FF2B5EF4-FFF2-40B4-BE49-F238E27FC236}">
                <a16:creationId xmlns:a16="http://schemas.microsoft.com/office/drawing/2014/main" id="{A9767464-76EF-4813-9FD2-E839F5CAD3B6}"/>
              </a:ext>
            </a:extLst>
          </p:cNvPr>
          <p:cNvSpPr/>
          <p:nvPr/>
        </p:nvSpPr>
        <p:spPr>
          <a:xfrm>
            <a:off x="3657602" y="619780"/>
            <a:ext cx="7668831" cy="523220"/>
          </a:xfrm>
          <a:prstGeom prst="rect">
            <a:avLst/>
          </a:prstGeom>
        </p:spPr>
        <p:txBody>
          <a:bodyPr wrap="none">
            <a:spAutoFit/>
          </a:bodyPr>
          <a:lstStyle/>
          <a:p>
            <a:r>
              <a:rPr lang="en-US" sz="2800" b="1" dirty="0">
                <a:solidFill>
                  <a:schemeClr val="accent1"/>
                </a:solidFill>
                <a:latin typeface="Franklin Gothic Medium" panose="020B0603020102020204" pitchFamily="34" charset="0"/>
                <a:cs typeface="Arial" panose="020B0604020202020204" pitchFamily="34" charset="0"/>
              </a:rPr>
              <a:t>Please be AWARE of the existence of cyber fraud</a:t>
            </a:r>
          </a:p>
        </p:txBody>
      </p:sp>
    </p:spTree>
    <p:extLst>
      <p:ext uri="{BB962C8B-B14F-4D97-AF65-F5344CB8AC3E}">
        <p14:creationId xmlns:p14="http://schemas.microsoft.com/office/powerpoint/2010/main" val="492070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CYBER</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FRAUD</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657600" y="685800"/>
            <a:ext cx="8077200" cy="5715000"/>
          </a:xfrm>
        </p:spPr>
        <p:txBody>
          <a:bodyPr>
            <a:normAutofit fontScale="40000" lnSpcReduction="20000"/>
          </a:bodyPr>
          <a:lstStyle/>
          <a:p>
            <a:pPr marL="0" indent="0">
              <a:buNone/>
            </a:pPr>
            <a:r>
              <a:rPr lang="en-US" sz="6700" b="1" dirty="0">
                <a:solidFill>
                  <a:schemeClr val="accent1"/>
                </a:solidFill>
                <a:latin typeface="Franklin Gothic Medium" panose="020B0603020102020204" pitchFamily="34" charset="0"/>
              </a:rPr>
              <a:t>To protect yourself, we urge you to: </a:t>
            </a:r>
          </a:p>
          <a:p>
            <a:pPr marL="0" indent="0">
              <a:buNone/>
            </a:pPr>
            <a:endParaRPr lang="en-US" dirty="0">
              <a:latin typeface="Franklin Gothic Medium" panose="020B0603020102020204" pitchFamily="34" charset="0"/>
            </a:endParaRPr>
          </a:p>
          <a:p>
            <a:pPr>
              <a:buFont typeface="Wingdings" panose="05000000000000000000" pitchFamily="2" charset="2"/>
              <a:buChar char="§"/>
            </a:pPr>
            <a:r>
              <a:rPr lang="en-US" sz="6000" dirty="0">
                <a:solidFill>
                  <a:schemeClr val="tx1"/>
                </a:solidFill>
                <a:latin typeface="Franklin Gothic Book" panose="020B0503020102020204" pitchFamily="34" charset="0"/>
              </a:rPr>
              <a:t>Periodically change your passwords and </a:t>
            </a:r>
            <a:r>
              <a:rPr lang="en-US" sz="6000" b="1" dirty="0">
                <a:solidFill>
                  <a:srgbClr val="FF0000"/>
                </a:solidFill>
                <a:latin typeface="Franklin Gothic Book" panose="020B0503020102020204" pitchFamily="34" charset="0"/>
              </a:rPr>
              <a:t>use two factor</a:t>
            </a:r>
          </a:p>
          <a:p>
            <a:pPr marL="0" indent="0">
              <a:buNone/>
            </a:pPr>
            <a:r>
              <a:rPr lang="en-US" sz="6000" dirty="0">
                <a:solidFill>
                  <a:schemeClr val="tx1"/>
                </a:solidFill>
                <a:latin typeface="Franklin Gothic Book" panose="020B0503020102020204" pitchFamily="34" charset="0"/>
              </a:rPr>
              <a:t>   </a:t>
            </a:r>
            <a:r>
              <a:rPr lang="en-US" sz="6000" b="1" dirty="0">
                <a:solidFill>
                  <a:srgbClr val="FF0000"/>
                </a:solidFill>
                <a:latin typeface="Franklin Gothic Book" panose="020B0503020102020204" pitchFamily="34" charset="0"/>
              </a:rPr>
              <a:t>authentication</a:t>
            </a:r>
            <a:r>
              <a:rPr lang="en-US" sz="6000" dirty="0">
                <a:solidFill>
                  <a:schemeClr val="tx1"/>
                </a:solidFill>
                <a:latin typeface="Franklin Gothic Book" panose="020B0503020102020204" pitchFamily="34" charset="0"/>
              </a:rPr>
              <a:t> whenever possible </a:t>
            </a:r>
          </a:p>
          <a:p>
            <a:pPr>
              <a:lnSpc>
                <a:spcPct val="150000"/>
              </a:lnSpc>
              <a:buFont typeface="Wingdings" panose="05000000000000000000" pitchFamily="2" charset="2"/>
              <a:buChar char="§"/>
            </a:pPr>
            <a:r>
              <a:rPr lang="en-US" sz="6000" dirty="0">
                <a:solidFill>
                  <a:schemeClr val="tx1"/>
                </a:solidFill>
                <a:latin typeface="Franklin Gothic Book" panose="020B0503020102020204" pitchFamily="34" charset="0"/>
              </a:rPr>
              <a:t>Monitor online banking – report suspicious activity </a:t>
            </a:r>
          </a:p>
          <a:p>
            <a:pPr>
              <a:buFont typeface="Wingdings" panose="05000000000000000000" pitchFamily="2" charset="2"/>
              <a:buChar char="§"/>
            </a:pPr>
            <a:r>
              <a:rPr lang="en-US" sz="6000" dirty="0">
                <a:solidFill>
                  <a:schemeClr val="tx1"/>
                </a:solidFill>
                <a:latin typeface="Franklin Gothic Book" panose="020B0503020102020204" pitchFamily="34" charset="0"/>
              </a:rPr>
              <a:t>Monitor email accounts – if any unusual activity, update </a:t>
            </a:r>
          </a:p>
          <a:p>
            <a:pPr marL="0" indent="0">
              <a:buNone/>
            </a:pPr>
            <a:r>
              <a:rPr lang="en-US" sz="6000" dirty="0">
                <a:solidFill>
                  <a:schemeClr val="tx1"/>
                </a:solidFill>
                <a:latin typeface="Franklin Gothic Book" panose="020B0503020102020204" pitchFamily="34" charset="0"/>
              </a:rPr>
              <a:t>   anti-virus software </a:t>
            </a:r>
          </a:p>
          <a:p>
            <a:pPr>
              <a:lnSpc>
                <a:spcPct val="150000"/>
              </a:lnSpc>
              <a:buFont typeface="Wingdings" panose="05000000000000000000" pitchFamily="2" charset="2"/>
              <a:buChar char="§"/>
            </a:pPr>
            <a:r>
              <a:rPr lang="en-US" sz="6000" dirty="0">
                <a:solidFill>
                  <a:schemeClr val="tx1"/>
                </a:solidFill>
                <a:latin typeface="Franklin Gothic Book" panose="020B0503020102020204" pitchFamily="34" charset="0"/>
              </a:rPr>
              <a:t>Be wary of international phone calls of unknown origin </a:t>
            </a:r>
          </a:p>
          <a:p>
            <a:pPr>
              <a:buFont typeface="Wingdings" panose="05000000000000000000" pitchFamily="2" charset="2"/>
              <a:buChar char="§"/>
            </a:pPr>
            <a:r>
              <a:rPr lang="en-US" sz="6000" dirty="0">
                <a:solidFill>
                  <a:schemeClr val="tx1"/>
                </a:solidFill>
                <a:latin typeface="Franklin Gothic Book" panose="020B0503020102020204" pitchFamily="34" charset="0"/>
              </a:rPr>
              <a:t>Be wary of clicking on links and attachments from senders</a:t>
            </a:r>
          </a:p>
          <a:p>
            <a:pPr marL="0" indent="0">
              <a:buNone/>
            </a:pPr>
            <a:r>
              <a:rPr lang="en-US" sz="6000" dirty="0">
                <a:solidFill>
                  <a:schemeClr val="tx1"/>
                </a:solidFill>
              </a:rPr>
              <a:t>    </a:t>
            </a:r>
            <a:r>
              <a:rPr lang="en-US" sz="6000" dirty="0">
                <a:solidFill>
                  <a:schemeClr val="tx1"/>
                </a:solidFill>
                <a:latin typeface="Franklin Gothic Book" panose="020B0503020102020204" pitchFamily="34" charset="0"/>
              </a:rPr>
              <a:t>you do not recognize and even some you do</a:t>
            </a:r>
          </a:p>
          <a:p>
            <a:pPr>
              <a:lnSpc>
                <a:spcPct val="150000"/>
              </a:lnSpc>
              <a:buFont typeface="Wingdings" panose="05000000000000000000" pitchFamily="2" charset="2"/>
              <a:buChar char="§"/>
            </a:pPr>
            <a:r>
              <a:rPr lang="en-US" sz="6000" b="1" u="sng" dirty="0">
                <a:solidFill>
                  <a:schemeClr val="tx1"/>
                </a:solidFill>
                <a:latin typeface="Franklin Gothic Book" panose="020B0503020102020204" pitchFamily="34" charset="0"/>
              </a:rPr>
              <a:t>Do not wire or send funds without </a:t>
            </a:r>
            <a:r>
              <a:rPr lang="en-US" sz="6000" b="1" u="sng" dirty="0">
                <a:solidFill>
                  <a:srgbClr val="FF0000"/>
                </a:solidFill>
                <a:latin typeface="Franklin Gothic Book" panose="020B0503020102020204" pitchFamily="34" charset="0"/>
              </a:rPr>
              <a:t>authenticated</a:t>
            </a:r>
            <a:r>
              <a:rPr lang="en-US" sz="6000" b="1" u="sng" dirty="0">
                <a:solidFill>
                  <a:schemeClr val="tx1"/>
                </a:solidFill>
                <a:latin typeface="Franklin Gothic Book" panose="020B0503020102020204" pitchFamily="34" charset="0"/>
              </a:rPr>
              <a:t> </a:t>
            </a:r>
            <a:r>
              <a:rPr lang="en-US" sz="6000" b="1" u="sng" dirty="0">
                <a:solidFill>
                  <a:srgbClr val="FF0000"/>
                </a:solidFill>
                <a:latin typeface="Franklin Gothic Book" panose="020B0503020102020204" pitchFamily="34" charset="0"/>
              </a:rPr>
              <a:t>authorization !!</a:t>
            </a:r>
          </a:p>
          <a:p>
            <a:pPr marL="0" indent="0" algn="just">
              <a:buNone/>
            </a:pPr>
            <a:endParaRPr lang="en-US"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1A5A674C-7793-4067-AE4D-5FA971F0AAA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636698"/>
            <a:ext cx="3429000" cy="2438400"/>
          </a:xfrm>
          <a:prstGeom prst="rect">
            <a:avLst/>
          </a:prstGeom>
        </p:spPr>
      </p:pic>
    </p:spTree>
    <p:extLst>
      <p:ext uri="{BB962C8B-B14F-4D97-AF65-F5344CB8AC3E}">
        <p14:creationId xmlns:p14="http://schemas.microsoft.com/office/powerpoint/2010/main" val="14656090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p:blipFill>
        <p:spPr>
          <a:xfrm>
            <a:off x="8001000" y="219927"/>
            <a:ext cx="3506846" cy="1685073"/>
          </a:xfrm>
          <a:prstGeom prst="rect">
            <a:avLst/>
          </a:prstGeom>
        </p:spPr>
      </p:pic>
      <p:sp>
        <p:nvSpPr>
          <p:cNvPr id="7" name="Rectangle 6"/>
          <p:cNvSpPr/>
          <p:nvPr/>
        </p:nvSpPr>
        <p:spPr>
          <a:xfrm>
            <a:off x="3909237" y="1905000"/>
            <a:ext cx="7621646" cy="4401205"/>
          </a:xfrm>
          <a:prstGeom prst="rect">
            <a:avLst/>
          </a:prstGeom>
        </p:spPr>
        <p:txBody>
          <a:bodyPr wrap="square">
            <a:spAutoFit/>
          </a:bodyPr>
          <a:lstStyle/>
          <a:p>
            <a:endParaRPr lang="en-US" sz="2000" dirty="0"/>
          </a:p>
          <a:p>
            <a:r>
              <a:rPr lang="en-US" sz="2000" dirty="0"/>
              <a:t> </a:t>
            </a:r>
            <a:r>
              <a:rPr lang="en-US" sz="2000" dirty="0">
                <a:latin typeface="Franklin Gothic Book" panose="020B0503020102020204" pitchFamily="34" charset="0"/>
              </a:rPr>
              <a:t>Information on all materials, merchandise (thru Doc Morgan, which is Altrusa’s official supplier), IRS Filing, Treasurers Calendar, Dues and Fee Schedules, Group Tally Guides and Videos, any and all contact information for District and International can be found online and requires password-protected login.</a:t>
            </a:r>
          </a:p>
          <a:p>
            <a:r>
              <a:rPr lang="en-US" sz="2000" dirty="0">
                <a:latin typeface="Franklin Gothic Book" panose="020B0503020102020204" pitchFamily="34" charset="0"/>
              </a:rPr>
              <a:t> </a:t>
            </a:r>
          </a:p>
          <a:p>
            <a:pPr lvl="0"/>
            <a:r>
              <a:rPr lang="en-US" sz="2000" dirty="0">
                <a:latin typeface="Franklin Gothic Book" panose="020B0503020102020204" pitchFamily="34" charset="0"/>
              </a:rPr>
              <a:t>Altrusa International Website:   </a:t>
            </a:r>
            <a:r>
              <a:rPr lang="en-US" sz="2000" u="sng" dirty="0">
                <a:solidFill>
                  <a:srgbClr val="0070C0"/>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altrusa.org</a:t>
            </a:r>
            <a:endParaRPr lang="en-US" sz="2000" dirty="0">
              <a:solidFill>
                <a:srgbClr val="0070C0"/>
              </a:solidFill>
              <a:latin typeface="Franklin Gothic Book" panose="020B0503020102020204" pitchFamily="34" charset="0"/>
            </a:endParaRPr>
          </a:p>
          <a:p>
            <a:pPr lvl="0"/>
            <a:r>
              <a:rPr lang="en-US" sz="2000" dirty="0">
                <a:latin typeface="Franklin Gothic Book" panose="020B0503020102020204" pitchFamily="34" charset="0"/>
              </a:rPr>
              <a:t>Altrusa District Two Website:     </a:t>
            </a:r>
            <a:r>
              <a:rPr lang="en-US" sz="2000" u="sng" dirty="0">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districttwo.altrusa.org</a:t>
            </a:r>
            <a:endParaRPr lang="en-US" sz="2000" dirty="0">
              <a:solidFill>
                <a:srgbClr val="0070C0"/>
              </a:solidFill>
              <a:latin typeface="Franklin Gothic Book" panose="020B0503020102020204" pitchFamily="34" charset="0"/>
            </a:endParaRPr>
          </a:p>
          <a:p>
            <a:pPr lvl="0"/>
            <a:r>
              <a:rPr lang="en-US" sz="2000" dirty="0">
                <a:latin typeface="Franklin Gothic Book" panose="020B0503020102020204" pitchFamily="34" charset="0"/>
              </a:rPr>
              <a:t>District Two Treasurer:               </a:t>
            </a:r>
            <a:r>
              <a:rPr lang="en-US" sz="2000" u="sng" dirty="0">
                <a:solidFill>
                  <a:srgbClr val="0070C0"/>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districttwotreasurer@gmail.com</a:t>
            </a:r>
            <a:endParaRPr lang="en-US" sz="2000" dirty="0">
              <a:solidFill>
                <a:srgbClr val="0070C0"/>
              </a:solidFill>
              <a:latin typeface="Franklin Gothic Book" panose="020B0503020102020204" pitchFamily="34" charset="0"/>
            </a:endParaRPr>
          </a:p>
          <a:p>
            <a:r>
              <a:rPr lang="en-US" sz="2000" dirty="0">
                <a:latin typeface="Franklin Gothic Book" panose="020B0503020102020204" pitchFamily="34" charset="0"/>
              </a:rPr>
              <a:t> </a:t>
            </a:r>
          </a:p>
          <a:p>
            <a:r>
              <a:rPr lang="en-US" sz="2000" dirty="0">
                <a:latin typeface="Franklin Gothic Book" panose="020B0503020102020204" pitchFamily="34" charset="0"/>
              </a:rPr>
              <a:t> </a:t>
            </a:r>
          </a:p>
          <a:p>
            <a:r>
              <a:rPr lang="en-US" sz="2000" dirty="0">
                <a:latin typeface="Franklin Gothic Book" panose="020B0503020102020204" pitchFamily="34" charset="0"/>
              </a:rPr>
              <a:t>IRS Filings if needed</a:t>
            </a:r>
          </a:p>
          <a:p>
            <a:r>
              <a:rPr lang="en-US" sz="2000" dirty="0">
                <a:latin typeface="Franklin Gothic Book" panose="020B0503020102020204" pitchFamily="34" charset="0"/>
              </a:rPr>
              <a:t>990-N Filing Info: irs.gov/instructions/i990</a:t>
            </a:r>
          </a:p>
        </p:txBody>
      </p:sp>
      <p:sp>
        <p:nvSpPr>
          <p:cNvPr id="3" name="TextBox 2">
            <a:extLst>
              <a:ext uri="{FF2B5EF4-FFF2-40B4-BE49-F238E27FC236}">
                <a16:creationId xmlns:a16="http://schemas.microsoft.com/office/drawing/2014/main" id="{5890A685-1F43-43DC-9256-6E313835C879}"/>
              </a:ext>
            </a:extLst>
          </p:cNvPr>
          <p:cNvSpPr txBox="1"/>
          <p:nvPr/>
        </p:nvSpPr>
        <p:spPr>
          <a:xfrm>
            <a:off x="11887200" y="0"/>
            <a:ext cx="304800" cy="369332"/>
          </a:xfrm>
          <a:prstGeom prst="rect">
            <a:avLst/>
          </a:prstGeom>
          <a:solidFill>
            <a:schemeClr val="bg2">
              <a:lumMod val="40000"/>
              <a:lumOff val="60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00153C9-CA2B-46C8-A63C-B71171AF23E1}"/>
              </a:ext>
            </a:extLst>
          </p:cNvPr>
          <p:cNvSpPr txBox="1"/>
          <p:nvPr/>
        </p:nvSpPr>
        <p:spPr>
          <a:xfrm>
            <a:off x="0" y="0"/>
            <a:ext cx="3506846" cy="6858000"/>
          </a:xfrm>
          <a:prstGeom prst="rect">
            <a:avLst/>
          </a:prstGeom>
          <a:solidFill>
            <a:schemeClr val="accent1"/>
          </a:solidFill>
        </p:spPr>
        <p:txBody>
          <a:bodyPr wrap="square" rtlCol="0">
            <a:noAutofit/>
          </a:bodyPr>
          <a:lstStyle/>
          <a:p>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Resources</a:t>
            </a:r>
          </a:p>
        </p:txBody>
      </p:sp>
      <p:pic>
        <p:nvPicPr>
          <p:cNvPr id="9" name="Picture 8">
            <a:extLst>
              <a:ext uri="{FF2B5EF4-FFF2-40B4-BE49-F238E27FC236}">
                <a16:creationId xmlns:a16="http://schemas.microsoft.com/office/drawing/2014/main" id="{72826FF0-EEAA-4D62-978F-EC97783136F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2400" y="3124200"/>
            <a:ext cx="3200400" cy="3004936"/>
          </a:xfrm>
          <a:prstGeom prst="rect">
            <a:avLst/>
          </a:prstGeom>
        </p:spPr>
      </p:pic>
    </p:spTree>
    <p:extLst>
      <p:ext uri="{BB962C8B-B14F-4D97-AF65-F5344CB8AC3E}">
        <p14:creationId xmlns:p14="http://schemas.microsoft.com/office/powerpoint/2010/main" val="3391795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02332A-F95E-4221-93AC-669017B7A5D8}"/>
              </a:ext>
            </a:extLst>
          </p:cNvPr>
          <p:cNvSpPr/>
          <p:nvPr/>
        </p:nvSpPr>
        <p:spPr>
          <a:xfrm>
            <a:off x="6172200" y="1220792"/>
            <a:ext cx="5181600" cy="5139869"/>
          </a:xfrm>
          <a:prstGeom prst="rect">
            <a:avLst/>
          </a:prstGeom>
        </p:spPr>
        <p:txBody>
          <a:bodyPr wrap="square">
            <a:spAutoFit/>
          </a:bodyPr>
          <a:lstStyle/>
          <a:p>
            <a:pPr algn="just"/>
            <a:r>
              <a:rPr lang="en-US" sz="1600" b="1" dirty="0">
                <a:latin typeface="Arial" panose="020B0604020202020204" pitchFamily="34" charset="0"/>
                <a:cs typeface="Arial" panose="020B0604020202020204" pitchFamily="34" charset="0"/>
              </a:rPr>
              <a:t>DECEMBER</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December 1: </a:t>
            </a:r>
            <a:r>
              <a:rPr lang="en-US" sz="1600" dirty="0">
                <a:latin typeface="Arial" panose="020B0604020202020204" pitchFamily="34" charset="0"/>
                <a:cs typeface="Arial" panose="020B0604020202020204" pitchFamily="34" charset="0"/>
              </a:rPr>
              <a:t>International Half-Year (half-price) dues go into effect for new members and remain in effect until March 31 to encourage new members to join.</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MARCH</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March 31: </a:t>
            </a:r>
            <a:r>
              <a:rPr lang="en-US" sz="1600" dirty="0">
                <a:latin typeface="Arial" panose="020B0604020202020204" pitchFamily="34" charset="0"/>
                <a:cs typeface="Arial" panose="020B0604020202020204" pitchFamily="34" charset="0"/>
              </a:rPr>
              <a:t>is the last day for International Half-Year Dues.</a:t>
            </a:r>
          </a:p>
          <a:p>
            <a:pPr algn="just"/>
            <a:endParaRPr lang="en-US" sz="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Half-Year Dues are applied to the current year’s membership. New members will be billed the full dues amount for the following year.</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APRIL</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New members paying dues between April 1 and May 31 receive full membership for the remainder of the fiscal year </a:t>
            </a:r>
            <a:r>
              <a:rPr lang="en-US" sz="1600" b="1" i="1" dirty="0">
                <a:latin typeface="Arial" panose="020B0604020202020204" pitchFamily="34" charset="0"/>
                <a:cs typeface="Arial" panose="020B0604020202020204" pitchFamily="34" charset="0"/>
              </a:rPr>
              <a:t>and the following year</a:t>
            </a:r>
            <a:r>
              <a:rPr lang="en-US" sz="1600" dirty="0">
                <a:latin typeface="Arial" panose="020B0604020202020204" pitchFamily="34" charset="0"/>
                <a:cs typeface="Arial" panose="020B0604020202020204" pitchFamily="34" charset="0"/>
              </a:rPr>
              <a:t>.</a:t>
            </a:r>
          </a:p>
          <a:p>
            <a:pPr algn="just"/>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Send contribution to Foundation.</a:t>
            </a:r>
          </a:p>
          <a:p>
            <a:pPr algn="just"/>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Work with incoming Treasurer.</a:t>
            </a:r>
          </a:p>
        </p:txBody>
      </p:sp>
      <p:sp>
        <p:nvSpPr>
          <p:cNvPr id="12" name="Rectangle 11">
            <a:extLst>
              <a:ext uri="{FF2B5EF4-FFF2-40B4-BE49-F238E27FC236}">
                <a16:creationId xmlns:a16="http://schemas.microsoft.com/office/drawing/2014/main" id="{9EAF9870-25BF-4FAD-891E-15BCBE8E95BF}"/>
              </a:ext>
            </a:extLst>
          </p:cNvPr>
          <p:cNvSpPr/>
          <p:nvPr/>
        </p:nvSpPr>
        <p:spPr>
          <a:xfrm>
            <a:off x="1696917" y="6427797"/>
            <a:ext cx="8188569" cy="338554"/>
          </a:xfrm>
          <a:prstGeom prst="rect">
            <a:avLst/>
          </a:prstGeom>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This is in the TREASURERS GUIDE on the International Website</a:t>
            </a:r>
          </a:p>
        </p:txBody>
      </p:sp>
      <p:sp>
        <p:nvSpPr>
          <p:cNvPr id="13" name="TextBox 12">
            <a:extLst>
              <a:ext uri="{FF2B5EF4-FFF2-40B4-BE49-F238E27FC236}">
                <a16:creationId xmlns:a16="http://schemas.microsoft.com/office/drawing/2014/main" id="{7CA23657-8016-41A8-A1CC-2795B230ADBD}"/>
              </a:ext>
            </a:extLst>
          </p:cNvPr>
          <p:cNvSpPr txBox="1"/>
          <p:nvPr/>
        </p:nvSpPr>
        <p:spPr>
          <a:xfrm>
            <a:off x="609600" y="183969"/>
            <a:ext cx="11049000" cy="707886"/>
          </a:xfrm>
          <a:prstGeom prst="rect">
            <a:avLst/>
          </a:prstGeom>
          <a:solidFill>
            <a:schemeClr val="accent1"/>
          </a:solid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Treasurers Calendar</a:t>
            </a:r>
          </a:p>
        </p:txBody>
      </p:sp>
      <p:pic>
        <p:nvPicPr>
          <p:cNvPr id="15" name="Picture 14">
            <a:extLst>
              <a:ext uri="{FF2B5EF4-FFF2-40B4-BE49-F238E27FC236}">
                <a16:creationId xmlns:a16="http://schemas.microsoft.com/office/drawing/2014/main" id="{7AC3782F-6D55-4A2C-A45E-8039F8C516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3000" y="183969"/>
            <a:ext cx="2209800" cy="1333730"/>
          </a:xfrm>
          <a:prstGeom prst="rect">
            <a:avLst/>
          </a:prstGeom>
        </p:spPr>
      </p:pic>
      <p:pic>
        <p:nvPicPr>
          <p:cNvPr id="4" name="Picture 3">
            <a:extLst>
              <a:ext uri="{FF2B5EF4-FFF2-40B4-BE49-F238E27FC236}">
                <a16:creationId xmlns:a16="http://schemas.microsoft.com/office/drawing/2014/main" id="{C694DBDA-7FE0-4723-A9EA-5BB080B0B91F}"/>
              </a:ext>
            </a:extLst>
          </p:cNvPr>
          <p:cNvPicPr>
            <a:picLocks noChangeAspect="1"/>
          </p:cNvPicPr>
          <p:nvPr/>
        </p:nvPicPr>
        <p:blipFill>
          <a:blip r:embed="rId4"/>
          <a:stretch>
            <a:fillRect/>
          </a:stretch>
        </p:blipFill>
        <p:spPr>
          <a:xfrm>
            <a:off x="817485" y="1361851"/>
            <a:ext cx="5143500" cy="4857750"/>
          </a:xfrm>
          <a:prstGeom prst="rect">
            <a:avLst/>
          </a:prstGeom>
        </p:spPr>
      </p:pic>
    </p:spTree>
    <p:extLst>
      <p:ext uri="{BB962C8B-B14F-4D97-AF65-F5344CB8AC3E}">
        <p14:creationId xmlns:p14="http://schemas.microsoft.com/office/powerpoint/2010/main" val="148904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D00CD-1754-4C78-A471-4B7A83C9BF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14" b="10714"/>
          <a:stretch/>
        </p:blipFill>
        <p:spPr>
          <a:xfrm>
            <a:off x="457200" y="0"/>
            <a:ext cx="11277600" cy="5257800"/>
          </a:xfrm>
          <a:prstGeom prst="rect">
            <a:avLst/>
          </a:prstGeom>
        </p:spPr>
      </p:pic>
      <p:sp>
        <p:nvSpPr>
          <p:cNvPr id="6" name="Rectangle 5">
            <a:extLst>
              <a:ext uri="{FF2B5EF4-FFF2-40B4-BE49-F238E27FC236}">
                <a16:creationId xmlns:a16="http://schemas.microsoft.com/office/drawing/2014/main" id="{E898AE6F-AFDF-4D08-A6D3-7D2DF05C9143}"/>
              </a:ext>
            </a:extLst>
          </p:cNvPr>
          <p:cNvSpPr/>
          <p:nvPr/>
        </p:nvSpPr>
        <p:spPr>
          <a:xfrm>
            <a:off x="228600" y="5410200"/>
            <a:ext cx="11734800" cy="923330"/>
          </a:xfrm>
          <a:prstGeom prst="rect">
            <a:avLst/>
          </a:prstGeom>
        </p:spPr>
        <p:txBody>
          <a:bodyPr wrap="square">
            <a:spAutoFit/>
          </a:bodyPr>
          <a:lstStyle/>
          <a:p>
            <a:pPr algn="ctr"/>
            <a:r>
              <a:rPr lang="en-US" sz="5400" b="1" dirty="0">
                <a:solidFill>
                  <a:schemeClr val="accent1"/>
                </a:solidFill>
                <a:latin typeface="Tahoma" panose="020B0604030504040204" pitchFamily="34" charset="0"/>
                <a:ea typeface="Tahoma" panose="020B0604030504040204" pitchFamily="34" charset="0"/>
                <a:cs typeface="Tahoma" panose="020B0604030504040204" pitchFamily="34" charset="0"/>
              </a:rPr>
              <a:t>FOR YOUR SERVICE TO ALTRUSA</a:t>
            </a:r>
            <a:endParaRPr lang="en-US" sz="5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7218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General Responsibilities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810000" y="1603035"/>
            <a:ext cx="7315200" cy="5242560"/>
          </a:xfrm>
        </p:spPr>
        <p:txBody>
          <a:bodyPr>
            <a:normAutofit/>
          </a:bodyPr>
          <a:lstStyle/>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Maintain accurate Club membership records including information on each member’s payment status, ID Number, email address, telephone number and primary address, in Group Tally and with the District Treasurer.</a:t>
            </a:r>
          </a:p>
          <a:p>
            <a:pPr algn="just">
              <a:buFont typeface="Wingdings" panose="05000000000000000000" pitchFamily="2" charset="2"/>
              <a:buChar char="§"/>
            </a:pPr>
            <a:endParaRPr lang="en-US" sz="1000" dirty="0">
              <a:solidFill>
                <a:schemeClr val="tx1"/>
              </a:solidFill>
              <a:latin typeface="Franklin Gothic Medium" panose="020B0603020102020204" pitchFamily="34" charset="0"/>
              <a:ea typeface="Tahoma" panose="020B0604030504040204" pitchFamily="34" charset="0"/>
              <a:cs typeface="Arial" panose="020B0604020202020204" pitchFamily="34" charset="0"/>
            </a:endParaRPr>
          </a:p>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Update Club membership changes (including new members, dropped members or deceased members) monthly in Group Tally and with the District Treasurer.</a:t>
            </a:r>
          </a:p>
          <a:p>
            <a:pPr marL="0" indent="0" algn="just">
              <a:buNone/>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a:t>
            </a:r>
          </a:p>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Review club records on Group Tally prior to annual dues and make updates. </a:t>
            </a:r>
          </a:p>
          <a:p>
            <a:pPr>
              <a:buFont typeface="Wingdings" panose="05000000000000000000" pitchFamily="2" charset="2"/>
              <a:buChar char="§"/>
            </a:pPr>
            <a:endParaRPr lang="en-US" sz="2400" dirty="0">
              <a:latin typeface="Franklin Gothic Book" panose="020B05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0BE52E0F-176D-4752-A0E0-B20D085A4B5D}"/>
              </a:ext>
            </a:extLst>
          </p:cNvPr>
          <p:cNvSpPr/>
          <p:nvPr/>
        </p:nvSpPr>
        <p:spPr>
          <a:xfrm>
            <a:off x="3810000" y="685802"/>
            <a:ext cx="5791970" cy="646331"/>
          </a:xfrm>
          <a:prstGeom prst="rect">
            <a:avLst/>
          </a:prstGeom>
        </p:spPr>
        <p:txBody>
          <a:bodyPr wrap="none">
            <a:spAutoFit/>
          </a:bodyPr>
          <a:lstStyle/>
          <a:p>
            <a:r>
              <a:rPr lang="en-US" sz="3600" b="1" dirty="0">
                <a:solidFill>
                  <a:schemeClr val="accent1"/>
                </a:solidFill>
                <a:latin typeface="Tahoma" panose="020B0604030504040204" pitchFamily="34" charset="0"/>
                <a:ea typeface="Tahoma" panose="020B0604030504040204" pitchFamily="34" charset="0"/>
                <a:cs typeface="Tahoma" panose="020B0604030504040204" pitchFamily="34" charset="0"/>
              </a:rPr>
              <a:t>MEMBERSHIP RECORDS</a:t>
            </a:r>
          </a:p>
        </p:txBody>
      </p:sp>
      <p:pic>
        <p:nvPicPr>
          <p:cNvPr id="8" name="Picture 7">
            <a:extLst>
              <a:ext uri="{FF2B5EF4-FFF2-40B4-BE49-F238E27FC236}">
                <a16:creationId xmlns:a16="http://schemas.microsoft.com/office/drawing/2014/main" id="{5C99B9F4-E191-4117-99EF-100EF13E682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779618"/>
            <a:ext cx="3429000" cy="2321989"/>
          </a:xfrm>
          <a:prstGeom prst="rect">
            <a:avLst/>
          </a:prstGeom>
        </p:spPr>
      </p:pic>
    </p:spTree>
    <p:extLst>
      <p:ext uri="{BB962C8B-B14F-4D97-AF65-F5344CB8AC3E}">
        <p14:creationId xmlns:p14="http://schemas.microsoft.com/office/powerpoint/2010/main" val="297915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810000" y="1131711"/>
            <a:ext cx="7315200" cy="5242560"/>
          </a:xfrm>
        </p:spPr>
        <p:txBody>
          <a:bodyPr>
            <a:normAutofit/>
          </a:bodyPr>
          <a:lstStyle/>
          <a:p>
            <a:pPr algn="just">
              <a:buFont typeface="Wingdings" panose="05000000000000000000" pitchFamily="2" charset="2"/>
              <a:buChar char="§"/>
            </a:pPr>
            <a:r>
              <a:rPr lang="en-US" dirty="0">
                <a:solidFill>
                  <a:schemeClr val="tx1"/>
                </a:solidFill>
                <a:latin typeface="Franklin Gothic Medium" panose="020B0603020102020204" pitchFamily="34" charset="0"/>
                <a:cs typeface="Arial" panose="020B0604020202020204" pitchFamily="34" charset="0"/>
              </a:rPr>
              <a:t>To sign into the Group Tally platform for the first time, your email address must be in the system. Once you have obtained the Full Administrative rights, from your Club President or previous Treasurer, sign into Group Tally. </a:t>
            </a:r>
          </a:p>
          <a:p>
            <a:pPr marL="0" indent="0" algn="just">
              <a:buNone/>
            </a:pPr>
            <a:endParaRPr lang="en-US" sz="1000" dirty="0">
              <a:solidFill>
                <a:schemeClr val="tx1"/>
              </a:solidFill>
              <a:latin typeface="Franklin Gothic Medium" panose="020B0603020102020204" pitchFamily="34" charset="0"/>
              <a:cs typeface="Arial" panose="020B0604020202020204" pitchFamily="34" charset="0"/>
            </a:endParaRPr>
          </a:p>
          <a:p>
            <a:pPr algn="just">
              <a:buFont typeface="Wingdings" panose="05000000000000000000" pitchFamily="2" charset="2"/>
              <a:buChar char="§"/>
            </a:pPr>
            <a:r>
              <a:rPr lang="en-US" dirty="0">
                <a:solidFill>
                  <a:schemeClr val="tx1"/>
                </a:solidFill>
                <a:latin typeface="Franklin Gothic Medium" panose="020B0603020102020204" pitchFamily="34" charset="0"/>
                <a:cs typeface="Arial" panose="020B0604020202020204" pitchFamily="34" charset="0"/>
              </a:rPr>
              <a:t>For more detailed instructions see the Group Tally instructional PDF guides and tutorials.  To find these tutorials you must Sign in to the Altrusa International Website and select the “Leadership tab”, scroll to “Club Treasurer” and “Group Tally Manuals and Videos Tutorials”.  After selecting “Group Tally Manuals and Videos Tutorials” you will see the </a:t>
            </a:r>
            <a:r>
              <a:rPr lang="en-US" dirty="0">
                <a:solidFill>
                  <a:schemeClr val="tx1"/>
                </a:solidFill>
                <a:latin typeface="Franklin Gothic Medium" panose="020B0603020102020204" pitchFamily="34" charset="0"/>
              </a:rPr>
              <a:t>PDF Guides for using Group Tally.</a:t>
            </a:r>
            <a:r>
              <a:rPr lang="en-US" dirty="0">
                <a:solidFill>
                  <a:schemeClr val="tx1"/>
                </a:solidFill>
                <a:latin typeface="Franklin Gothic Medium" panose="020B0603020102020204" pitchFamily="34" charset="0"/>
                <a:cs typeface="Arial" panose="020B0604020202020204" pitchFamily="34" charset="0"/>
              </a:rPr>
              <a:t> </a:t>
            </a:r>
          </a:p>
          <a:p>
            <a:pPr marL="0" indent="0" algn="just">
              <a:buNone/>
            </a:pPr>
            <a:endParaRPr lang="en-US" sz="1000"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381000" y="3497580"/>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0BE52E0F-176D-4752-A0E0-B20D085A4B5D}"/>
              </a:ext>
            </a:extLst>
          </p:cNvPr>
          <p:cNvSpPr/>
          <p:nvPr/>
        </p:nvSpPr>
        <p:spPr>
          <a:xfrm>
            <a:off x="4909047" y="762002"/>
            <a:ext cx="5117106" cy="584775"/>
          </a:xfrm>
          <a:prstGeom prst="rect">
            <a:avLst/>
          </a:prstGeom>
        </p:spPr>
        <p:txBody>
          <a:bodyPr wrap="none">
            <a:spAutoFit/>
          </a:bodyPr>
          <a:lstStyle/>
          <a:p>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MEMBER MANAGEMENT</a:t>
            </a:r>
          </a:p>
        </p:txBody>
      </p:sp>
      <p:sp>
        <p:nvSpPr>
          <p:cNvPr id="16" name="TextBox 15">
            <a:extLst>
              <a:ext uri="{FF2B5EF4-FFF2-40B4-BE49-F238E27FC236}">
                <a16:creationId xmlns:a16="http://schemas.microsoft.com/office/drawing/2014/main" id="{472FFC76-2AF1-42A6-A500-24F2245BC9BB}"/>
              </a:ext>
            </a:extLst>
          </p:cNvPr>
          <p:cNvSpPr txBox="1"/>
          <p:nvPr/>
        </p:nvSpPr>
        <p:spPr>
          <a:xfrm>
            <a:off x="457200" y="1038430"/>
            <a:ext cx="2895600" cy="4524315"/>
          </a:xfrm>
          <a:prstGeom prst="rect">
            <a:avLst/>
          </a:prstGeom>
          <a:noFill/>
        </p:spPr>
        <p:txBody>
          <a:bodyPr wrap="square">
            <a:spAutoFit/>
          </a:bodyPr>
          <a:lstStyle/>
          <a:p>
            <a:r>
              <a:rPr lang="en-US" sz="4800" dirty="0">
                <a:solidFill>
                  <a:schemeClr val="bg1"/>
                </a:solidFill>
                <a:latin typeface="Franklin Gothic Medium" panose="020B0603020102020204" pitchFamily="34" charset="0"/>
                <a:cs typeface="Arial" panose="020B0604020202020204" pitchFamily="34" charset="0"/>
              </a:rPr>
              <a:t>Group Tally Manuals and Videos Tutorials</a:t>
            </a:r>
            <a:endParaRPr lang="en-US" sz="4800" dirty="0">
              <a:solidFill>
                <a:schemeClr val="bg1"/>
              </a:solidFill>
            </a:endParaRPr>
          </a:p>
        </p:txBody>
      </p:sp>
    </p:spTree>
    <p:extLst>
      <p:ext uri="{BB962C8B-B14F-4D97-AF65-F5344CB8AC3E}">
        <p14:creationId xmlns:p14="http://schemas.microsoft.com/office/powerpoint/2010/main" val="2062711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E1009-D159-4FFB-A46C-C5F6F363CE33}"/>
              </a:ext>
            </a:extLst>
          </p:cNvPr>
          <p:cNvSpPr/>
          <p:nvPr/>
        </p:nvSpPr>
        <p:spPr>
          <a:xfrm>
            <a:off x="3124201" y="121706"/>
            <a:ext cx="8743952" cy="1384997"/>
          </a:xfrm>
          <a:prstGeom prst="rect">
            <a:avLst/>
          </a:prstGeom>
        </p:spPr>
        <p:txBody>
          <a:bodyPr wrap="square">
            <a:spAutoFit/>
          </a:bodyPr>
          <a:lstStyle/>
          <a:p>
            <a:r>
              <a:rPr lang="en-US" sz="2800" dirty="0">
                <a:latin typeface="Franklin Gothic Medium" panose="020B0603020102020204" pitchFamily="34" charset="0"/>
              </a:rPr>
              <a:t>Logged in to your Club Page, will be your “Club Name” and </a:t>
            </a:r>
            <a:r>
              <a:rPr lang="en-US" sz="2800" dirty="0">
                <a:solidFill>
                  <a:srgbClr val="FF0000"/>
                </a:solidFill>
                <a:latin typeface="Franklin Gothic Medium" panose="020B0603020102020204" pitchFamily="34" charset="0"/>
              </a:rPr>
              <a:t>“Current Group Positions” </a:t>
            </a:r>
            <a:r>
              <a:rPr lang="en-US" sz="2800" dirty="0">
                <a:latin typeface="Franklin Gothic Medium" panose="020B0603020102020204" pitchFamily="34" charset="0"/>
              </a:rPr>
              <a:t>reflecting your club’s officers. Click on </a:t>
            </a:r>
            <a:r>
              <a:rPr lang="en-US" sz="2800" dirty="0">
                <a:solidFill>
                  <a:schemeClr val="accent1"/>
                </a:solidFill>
                <a:latin typeface="Franklin Gothic Medium" panose="020B0603020102020204" pitchFamily="34" charset="0"/>
              </a:rPr>
              <a:t>Members</a:t>
            </a:r>
            <a:r>
              <a:rPr lang="en-US" sz="2800" dirty="0">
                <a:latin typeface="Franklin Gothic Medium" panose="020B0603020102020204" pitchFamily="34" charset="0"/>
              </a:rPr>
              <a:t>.</a:t>
            </a:r>
            <a:endParaRPr lang="en-US" sz="2800" dirty="0"/>
          </a:p>
        </p:txBody>
      </p:sp>
      <p:sp>
        <p:nvSpPr>
          <p:cNvPr id="7" name="TextBox 6">
            <a:extLst>
              <a:ext uri="{FF2B5EF4-FFF2-40B4-BE49-F238E27FC236}">
                <a16:creationId xmlns:a16="http://schemas.microsoft.com/office/drawing/2014/main" id="{67DCCEC9-735F-4B98-AC24-61F64607BC24}"/>
              </a:ext>
            </a:extLst>
          </p:cNvPr>
          <p:cNvSpPr txBox="1"/>
          <p:nvPr/>
        </p:nvSpPr>
        <p:spPr>
          <a:xfrm flipH="1" flipV="1">
            <a:off x="121919" y="571910"/>
            <a:ext cx="2971799" cy="2901791"/>
          </a:xfrm>
          <a:prstGeom prst="rect">
            <a:avLst/>
          </a:prstGeom>
          <a:solidFill>
            <a:schemeClr val="accent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F8D93563-A941-459A-89FE-55A1C559BE2E}"/>
              </a:ext>
            </a:extLst>
          </p:cNvPr>
          <p:cNvPicPr>
            <a:picLocks noChangeAspect="1"/>
          </p:cNvPicPr>
          <p:nvPr/>
        </p:nvPicPr>
        <p:blipFill>
          <a:blip r:embed="rId2"/>
          <a:stretch>
            <a:fillRect/>
          </a:stretch>
        </p:blipFill>
        <p:spPr>
          <a:xfrm>
            <a:off x="3124200" y="1506703"/>
            <a:ext cx="8210550" cy="4802659"/>
          </a:xfrm>
          <a:prstGeom prst="rect">
            <a:avLst/>
          </a:prstGeom>
          <a:solidFill>
            <a:schemeClr val="accent1">
              <a:lumMod val="75000"/>
            </a:schemeClr>
          </a:solidFill>
          <a:ln>
            <a:solidFill>
              <a:schemeClr val="accent1"/>
            </a:solidFill>
          </a:ln>
        </p:spPr>
      </p:pic>
      <p:sp>
        <p:nvSpPr>
          <p:cNvPr id="10" name="TextBox 9">
            <a:extLst>
              <a:ext uri="{FF2B5EF4-FFF2-40B4-BE49-F238E27FC236}">
                <a16:creationId xmlns:a16="http://schemas.microsoft.com/office/drawing/2014/main" id="{BD7757EE-9292-4754-A76B-A04FAF11AB24}"/>
              </a:ext>
            </a:extLst>
          </p:cNvPr>
          <p:cNvSpPr txBox="1"/>
          <p:nvPr/>
        </p:nvSpPr>
        <p:spPr>
          <a:xfrm>
            <a:off x="152400" y="990600"/>
            <a:ext cx="2971800" cy="2585323"/>
          </a:xfrm>
          <a:prstGeom prst="rect">
            <a:avLst/>
          </a:prstGeom>
          <a:noFill/>
        </p:spPr>
        <p:txBody>
          <a:bodyPr wrap="square" rtlCol="0">
            <a:spAutoFit/>
          </a:bodyPr>
          <a:lstStyle/>
          <a:p>
            <a:r>
              <a:rPr lang="en-US" sz="5400" dirty="0">
                <a:solidFill>
                  <a:schemeClr val="bg1"/>
                </a:solidFill>
                <a:latin typeface="Franklin Gothic Medium" panose="020B0603020102020204" pitchFamily="34" charset="0"/>
              </a:rPr>
              <a:t>Club Officers</a:t>
            </a:r>
          </a:p>
          <a:p>
            <a:r>
              <a:rPr lang="en-US" sz="5400" dirty="0">
                <a:solidFill>
                  <a:schemeClr val="bg1"/>
                </a:solidFill>
                <a:latin typeface="Franklin Gothic Medium" panose="020B0603020102020204" pitchFamily="34" charset="0"/>
              </a:rPr>
              <a:t>Positions</a:t>
            </a:r>
          </a:p>
        </p:txBody>
      </p:sp>
    </p:spTree>
    <p:extLst>
      <p:ext uri="{BB962C8B-B14F-4D97-AF65-F5344CB8AC3E}">
        <p14:creationId xmlns:p14="http://schemas.microsoft.com/office/powerpoint/2010/main" val="285657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39D785-3CDA-4A78-ABE1-B57D2C36E4CE}"/>
              </a:ext>
            </a:extLst>
          </p:cNvPr>
          <p:cNvSpPr/>
          <p:nvPr/>
        </p:nvSpPr>
        <p:spPr>
          <a:xfrm>
            <a:off x="0" y="0"/>
            <a:ext cx="12161520" cy="1737360"/>
          </a:xfrm>
          <a:prstGeom prst="rect">
            <a:avLst/>
          </a:prstGeom>
          <a:solidFill>
            <a:schemeClr val="accent1"/>
          </a:solidFill>
        </p:spPr>
        <p:txBody>
          <a:bodyPr wrap="square">
            <a:noAutofit/>
          </a:bodyPr>
          <a:lstStyle/>
          <a:p>
            <a:pPr algn="just"/>
            <a:endParaRPr lang="en-US" sz="900" dirty="0">
              <a:solidFill>
                <a:schemeClr val="bg1"/>
              </a:solidFill>
              <a:latin typeface="Franklin Gothic Medium" panose="020B0603020102020204" pitchFamily="34" charset="0"/>
            </a:endParaRPr>
          </a:p>
          <a:p>
            <a:pPr algn="just"/>
            <a:r>
              <a:rPr lang="en-US" sz="2400" dirty="0">
                <a:solidFill>
                  <a:schemeClr val="bg1"/>
                </a:solidFill>
                <a:latin typeface="Franklin Gothic Medium" panose="020B0603020102020204" pitchFamily="34" charset="0"/>
              </a:rPr>
              <a:t>Click the name from the Group Positions list or by searching the name, click on it, and the member’s page will come up. Here you find information on what District and Club the member is a part of, as well as the dates and any leadership positions assigned to them, past and present. Click on the </a:t>
            </a:r>
            <a:r>
              <a:rPr lang="en-US" sz="2400" dirty="0">
                <a:solidFill>
                  <a:srgbClr val="FF0000"/>
                </a:solidFill>
                <a:latin typeface="Franklin Gothic Medium" panose="020B0603020102020204" pitchFamily="34" charset="0"/>
              </a:rPr>
              <a:t>Add Leadership Position  </a:t>
            </a:r>
            <a:r>
              <a:rPr lang="en-US" sz="2400" dirty="0">
                <a:solidFill>
                  <a:schemeClr val="bg1"/>
                </a:solidFill>
                <a:latin typeface="Franklin Gothic Medium" panose="020B0603020102020204" pitchFamily="34" charset="0"/>
              </a:rPr>
              <a:t>link.</a:t>
            </a:r>
            <a:endParaRPr lang="en-US" sz="2400" dirty="0">
              <a:solidFill>
                <a:schemeClr val="bg1"/>
              </a:solidFill>
            </a:endParaRPr>
          </a:p>
        </p:txBody>
      </p:sp>
      <p:sp>
        <p:nvSpPr>
          <p:cNvPr id="2" name="TextBox 1">
            <a:extLst>
              <a:ext uri="{FF2B5EF4-FFF2-40B4-BE49-F238E27FC236}">
                <a16:creationId xmlns:a16="http://schemas.microsoft.com/office/drawing/2014/main" id="{1932AB7B-6FA4-4CD1-A7B9-C2178C8ED3FA}"/>
              </a:ext>
            </a:extLst>
          </p:cNvPr>
          <p:cNvSpPr txBox="1"/>
          <p:nvPr/>
        </p:nvSpPr>
        <p:spPr>
          <a:xfrm>
            <a:off x="0" y="1727702"/>
            <a:ext cx="12161520" cy="5120640"/>
          </a:xfrm>
          <a:prstGeom prst="rect">
            <a:avLst/>
          </a:prstGeom>
          <a:solidFill>
            <a:schemeClr val="accent1"/>
          </a:solidFill>
        </p:spPr>
        <p:txBody>
          <a:bodyPr wrap="square" rtlCol="0">
            <a:noAutofit/>
          </a:bodyPr>
          <a:lstStyle/>
          <a:p>
            <a:endParaRPr lang="en-US" dirty="0"/>
          </a:p>
        </p:txBody>
      </p:sp>
      <p:pic>
        <p:nvPicPr>
          <p:cNvPr id="11" name="Picture 10">
            <a:extLst>
              <a:ext uri="{FF2B5EF4-FFF2-40B4-BE49-F238E27FC236}">
                <a16:creationId xmlns:a16="http://schemas.microsoft.com/office/drawing/2014/main" id="{77B98307-9B5A-4626-825A-3C0C0FE1AB6D}"/>
              </a:ext>
            </a:extLst>
          </p:cNvPr>
          <p:cNvPicPr>
            <a:picLocks noChangeAspect="1"/>
          </p:cNvPicPr>
          <p:nvPr/>
        </p:nvPicPr>
        <p:blipFill>
          <a:blip r:embed="rId2"/>
          <a:stretch>
            <a:fillRect/>
          </a:stretch>
        </p:blipFill>
        <p:spPr>
          <a:xfrm>
            <a:off x="1905000" y="1828800"/>
            <a:ext cx="8610600" cy="4495800"/>
          </a:xfrm>
          <a:prstGeom prst="rect">
            <a:avLst/>
          </a:prstGeom>
        </p:spPr>
      </p:pic>
    </p:spTree>
    <p:extLst>
      <p:ext uri="{BB962C8B-B14F-4D97-AF65-F5344CB8AC3E}">
        <p14:creationId xmlns:p14="http://schemas.microsoft.com/office/powerpoint/2010/main" val="380702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049D23-1ABC-4E8D-A097-87149771CF09}"/>
              </a:ext>
            </a:extLst>
          </p:cNvPr>
          <p:cNvSpPr/>
          <p:nvPr/>
        </p:nvSpPr>
        <p:spPr>
          <a:xfrm>
            <a:off x="3249750" y="216204"/>
            <a:ext cx="8644950" cy="830997"/>
          </a:xfrm>
          <a:prstGeom prst="rect">
            <a:avLst/>
          </a:prstGeom>
        </p:spPr>
        <p:txBody>
          <a:bodyPr wrap="square">
            <a:spAutoFit/>
          </a:bodyPr>
          <a:lstStyle/>
          <a:p>
            <a:pPr algn="just"/>
            <a:r>
              <a:rPr lang="en-US" sz="2400" dirty="0">
                <a:latin typeface="Franklin Gothic Medium" panose="020B0603020102020204" pitchFamily="34" charset="0"/>
              </a:rPr>
              <a:t>Click the </a:t>
            </a:r>
            <a:r>
              <a:rPr lang="en-US" sz="2400" dirty="0">
                <a:solidFill>
                  <a:srgbClr val="FF0000"/>
                </a:solidFill>
                <a:latin typeface="Franklin Gothic Medium" panose="020B0603020102020204" pitchFamily="34" charset="0"/>
              </a:rPr>
              <a:t>Position drop box </a:t>
            </a:r>
            <a:r>
              <a:rPr lang="en-US" sz="2400" dirty="0">
                <a:latin typeface="Franklin Gothic Medium" panose="020B0603020102020204" pitchFamily="34" charset="0"/>
              </a:rPr>
              <a:t>to select a position, and then enter the dates the member will hold that position.</a:t>
            </a:r>
          </a:p>
        </p:txBody>
      </p:sp>
      <p:sp>
        <p:nvSpPr>
          <p:cNvPr id="4" name="Rectangle 3">
            <a:extLst>
              <a:ext uri="{FF2B5EF4-FFF2-40B4-BE49-F238E27FC236}">
                <a16:creationId xmlns:a16="http://schemas.microsoft.com/office/drawing/2014/main" id="{B6041538-5195-4167-92EF-93E92E7F7DC2}"/>
              </a:ext>
            </a:extLst>
          </p:cNvPr>
          <p:cNvSpPr/>
          <p:nvPr/>
        </p:nvSpPr>
        <p:spPr>
          <a:xfrm>
            <a:off x="2971802" y="4921168"/>
            <a:ext cx="8838233" cy="1323439"/>
          </a:xfrm>
          <a:prstGeom prst="rect">
            <a:avLst/>
          </a:prstGeom>
        </p:spPr>
        <p:txBody>
          <a:bodyPr wrap="square">
            <a:spAutoFit/>
          </a:bodyPr>
          <a:lstStyle/>
          <a:p>
            <a:pPr algn="just"/>
            <a:r>
              <a:rPr lang="en-US" sz="2000" dirty="0">
                <a:latin typeface="Franklin Gothic Medium" panose="020B0603020102020204" pitchFamily="34" charset="0"/>
              </a:rPr>
              <a:t>Once you click on </a:t>
            </a:r>
            <a:r>
              <a:rPr lang="en-US" sz="2000" dirty="0">
                <a:solidFill>
                  <a:srgbClr val="0070C0"/>
                </a:solidFill>
                <a:latin typeface="Franklin Gothic Medium" panose="020B0603020102020204" pitchFamily="34" charset="0"/>
              </a:rPr>
              <a:t>Update</a:t>
            </a:r>
            <a:r>
              <a:rPr lang="en-US" sz="2000" dirty="0">
                <a:latin typeface="Franklin Gothic Medium" panose="020B0603020102020204" pitchFamily="34" charset="0"/>
              </a:rPr>
              <a:t>, your newly assigned position will appear under the Leadership Position(s) heading. If it does not appear instantly, please refresh the page or log out and log back in, please do not repeat the process multiple times.</a:t>
            </a:r>
          </a:p>
        </p:txBody>
      </p:sp>
      <p:sp>
        <p:nvSpPr>
          <p:cNvPr id="8" name="TextBox 7">
            <a:extLst>
              <a:ext uri="{FF2B5EF4-FFF2-40B4-BE49-F238E27FC236}">
                <a16:creationId xmlns:a16="http://schemas.microsoft.com/office/drawing/2014/main" id="{54F624AC-D9FE-436D-9890-748B3F68A88F}"/>
              </a:ext>
            </a:extLst>
          </p:cNvPr>
          <p:cNvSpPr txBox="1"/>
          <p:nvPr/>
        </p:nvSpPr>
        <p:spPr>
          <a:xfrm>
            <a:off x="76200" y="1335745"/>
            <a:ext cx="2743200" cy="2554545"/>
          </a:xfrm>
          <a:prstGeom prst="rect">
            <a:avLst/>
          </a:prstGeom>
          <a:noFill/>
        </p:spPr>
        <p:txBody>
          <a:bodyPr wrap="square" rtlCol="0">
            <a:spAutoFit/>
          </a:bodyPr>
          <a:lstStyle/>
          <a:p>
            <a:r>
              <a:rPr lang="en-US" sz="4000" dirty="0">
                <a:solidFill>
                  <a:schemeClr val="bg1"/>
                </a:solidFill>
                <a:latin typeface="Franklin Gothic Medium" panose="020B0603020102020204" pitchFamily="34" charset="0"/>
                <a:ea typeface="Tahoma" panose="020B0604030504040204" pitchFamily="34" charset="0"/>
                <a:cs typeface="Tahoma" panose="020B0604030504040204" pitchFamily="34" charset="0"/>
              </a:rPr>
              <a:t>THE DIALOGUE BOX WILL APPEAR</a:t>
            </a:r>
          </a:p>
        </p:txBody>
      </p:sp>
      <p:pic>
        <p:nvPicPr>
          <p:cNvPr id="10" name="Picture 9">
            <a:extLst>
              <a:ext uri="{FF2B5EF4-FFF2-40B4-BE49-F238E27FC236}">
                <a16:creationId xmlns:a16="http://schemas.microsoft.com/office/drawing/2014/main" id="{637B8312-462F-433E-AA83-43315CED5EFB}"/>
              </a:ext>
            </a:extLst>
          </p:cNvPr>
          <p:cNvPicPr>
            <a:picLocks noChangeAspect="1"/>
          </p:cNvPicPr>
          <p:nvPr/>
        </p:nvPicPr>
        <p:blipFill>
          <a:blip r:embed="rId2"/>
          <a:stretch>
            <a:fillRect/>
          </a:stretch>
        </p:blipFill>
        <p:spPr>
          <a:xfrm>
            <a:off x="3352800" y="1305267"/>
            <a:ext cx="7943850" cy="3342935"/>
          </a:xfrm>
          <a:prstGeom prst="rect">
            <a:avLst/>
          </a:prstGeom>
        </p:spPr>
      </p:pic>
      <p:sp>
        <p:nvSpPr>
          <p:cNvPr id="11" name="Arrow: Down 10">
            <a:extLst>
              <a:ext uri="{FF2B5EF4-FFF2-40B4-BE49-F238E27FC236}">
                <a16:creationId xmlns:a16="http://schemas.microsoft.com/office/drawing/2014/main" id="{509551B4-7675-43F8-A79C-EFD95DB8EC7B}"/>
              </a:ext>
            </a:extLst>
          </p:cNvPr>
          <p:cNvSpPr/>
          <p:nvPr/>
        </p:nvSpPr>
        <p:spPr>
          <a:xfrm rot="2918018">
            <a:off x="6238605" y="1564361"/>
            <a:ext cx="425456"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5877E354-A442-4225-8C00-AC9D0E49F383}"/>
              </a:ext>
            </a:extLst>
          </p:cNvPr>
          <p:cNvSpPr/>
          <p:nvPr/>
        </p:nvSpPr>
        <p:spPr>
          <a:xfrm>
            <a:off x="9906000" y="2597777"/>
            <a:ext cx="3810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823E0CB-616E-489C-A3E6-3C86CF1E21ED}"/>
              </a:ext>
            </a:extLst>
          </p:cNvPr>
          <p:cNvPicPr>
            <a:picLocks noChangeAspect="1"/>
          </p:cNvPicPr>
          <p:nvPr/>
        </p:nvPicPr>
        <p:blipFill>
          <a:blip r:embed="rId3"/>
          <a:stretch>
            <a:fillRect/>
          </a:stretch>
        </p:blipFill>
        <p:spPr>
          <a:xfrm>
            <a:off x="76200" y="261426"/>
            <a:ext cx="3086100" cy="3067050"/>
          </a:xfrm>
          <a:prstGeom prst="rect">
            <a:avLst/>
          </a:prstGeom>
        </p:spPr>
      </p:pic>
    </p:spTree>
    <p:extLst>
      <p:ext uri="{BB962C8B-B14F-4D97-AF65-F5344CB8AC3E}">
        <p14:creationId xmlns:p14="http://schemas.microsoft.com/office/powerpoint/2010/main" val="339389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3EE9E-1B49-4AE9-A6F4-610971859AB1}"/>
              </a:ext>
            </a:extLst>
          </p:cNvPr>
          <p:cNvSpPr/>
          <p:nvPr/>
        </p:nvSpPr>
        <p:spPr>
          <a:xfrm>
            <a:off x="-16933" y="0"/>
            <a:ext cx="12192000" cy="1800493"/>
          </a:xfrm>
          <a:prstGeom prst="rect">
            <a:avLst/>
          </a:prstGeom>
          <a:solidFill>
            <a:schemeClr val="accent1"/>
          </a:solidFill>
        </p:spPr>
        <p:txBody>
          <a:bodyPr wrap="square">
            <a:spAutoFit/>
          </a:bodyPr>
          <a:lstStyle/>
          <a:p>
            <a:pPr algn="ctr" defTabSz="914400">
              <a:buClr>
                <a:schemeClr val="accent1"/>
              </a:buClr>
              <a:buSzPct val="160000"/>
            </a:pPr>
            <a:endParaRPr lang="en-US" sz="1100" dirty="0">
              <a:solidFill>
                <a:schemeClr val="bg1"/>
              </a:solidFill>
              <a:latin typeface="Franklin Gothic Medium" panose="020B0603020102020204" pitchFamily="34" charset="0"/>
            </a:endParaRPr>
          </a:p>
          <a:p>
            <a:pPr algn="ctr" defTabSz="914400">
              <a:buClr>
                <a:schemeClr val="accent1"/>
              </a:buClr>
              <a:buSzPct val="160000"/>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USE THE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“EDIT”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LINK TO ADJUST ROLES THAT ALREADY EXIST. </a:t>
            </a:r>
          </a:p>
          <a:p>
            <a:pPr algn="ctr" defTabSz="914400">
              <a:buClr>
                <a:schemeClr val="accent1"/>
              </a:buClr>
              <a:buSzPct val="160000"/>
            </a:pPr>
            <a:r>
              <a:rPr lang="en-US" sz="2800" dirty="0">
                <a:solidFill>
                  <a:schemeClr val="bg1"/>
                </a:solidFill>
                <a:latin typeface="Franklin Gothic Medium" panose="020B0603020102020204" pitchFamily="34" charset="0"/>
              </a:rPr>
              <a:t>If member’s term has no end date, or needs to be adjusted, </a:t>
            </a:r>
          </a:p>
          <a:p>
            <a:pPr algn="ctr" defTabSz="914400">
              <a:spcAft>
                <a:spcPts val="600"/>
              </a:spcAft>
              <a:buClr>
                <a:schemeClr val="accent1"/>
              </a:buClr>
              <a:buSzPct val="160000"/>
            </a:pPr>
            <a:r>
              <a:rPr lang="en-US" sz="2800" dirty="0">
                <a:solidFill>
                  <a:schemeClr val="bg1"/>
                </a:solidFill>
                <a:latin typeface="Franklin Gothic Medium" panose="020B0603020102020204" pitchFamily="34" charset="0"/>
              </a:rPr>
              <a:t>use the edit feature  instead of removing a position. </a:t>
            </a:r>
          </a:p>
          <a:p>
            <a:pPr algn="ctr" defTabSz="914400">
              <a:spcAft>
                <a:spcPts val="600"/>
              </a:spcAft>
              <a:buClr>
                <a:schemeClr val="accent1"/>
              </a:buClr>
              <a:buSzPct val="160000"/>
            </a:pPr>
            <a:endParaRPr lang="en-US" sz="1100" dirty="0">
              <a:solidFill>
                <a:schemeClr val="bg1"/>
              </a:solidFill>
              <a:latin typeface="Franklin Gothic Medium" panose="020B0603020102020204" pitchFamily="34" charset="0"/>
            </a:endParaRPr>
          </a:p>
        </p:txBody>
      </p:sp>
      <p:sp>
        <p:nvSpPr>
          <p:cNvPr id="4" name="Rectangle 3">
            <a:extLst>
              <a:ext uri="{FF2B5EF4-FFF2-40B4-BE49-F238E27FC236}">
                <a16:creationId xmlns:a16="http://schemas.microsoft.com/office/drawing/2014/main" id="{FF6062D6-676D-46F3-9718-0F27BDAF4561}"/>
              </a:ext>
            </a:extLst>
          </p:cNvPr>
          <p:cNvSpPr/>
          <p:nvPr/>
        </p:nvSpPr>
        <p:spPr>
          <a:xfrm>
            <a:off x="0" y="6352907"/>
            <a:ext cx="11887200" cy="400110"/>
          </a:xfrm>
          <a:prstGeom prst="rect">
            <a:avLst/>
          </a:prstGeom>
        </p:spPr>
        <p:txBody>
          <a:bodyPr wrap="square">
            <a:spAutoFit/>
          </a:bodyPr>
          <a:lstStyle/>
          <a:p>
            <a:pPr algn="ctr" defTabSz="914400">
              <a:buClr>
                <a:schemeClr val="accent1"/>
              </a:buClr>
              <a:buSzPct val="160000"/>
            </a:pPr>
            <a:r>
              <a:rPr lang="en-US" sz="2000" b="1" dirty="0">
                <a:solidFill>
                  <a:srgbClr val="FF0000"/>
                </a:solidFill>
                <a:latin typeface="Franklin Gothic Medium" panose="020B0603020102020204" pitchFamily="34" charset="0"/>
              </a:rPr>
              <a:t>We would like past roles to remain listed so there is a record of positions each member has held.</a:t>
            </a:r>
          </a:p>
        </p:txBody>
      </p:sp>
      <p:sp>
        <p:nvSpPr>
          <p:cNvPr id="5" name="Arrow: Down 4">
            <a:extLst>
              <a:ext uri="{FF2B5EF4-FFF2-40B4-BE49-F238E27FC236}">
                <a16:creationId xmlns:a16="http://schemas.microsoft.com/office/drawing/2014/main" id="{3DF1F390-FB99-47F3-9D95-B2E788C137DC}"/>
              </a:ext>
            </a:extLst>
          </p:cNvPr>
          <p:cNvSpPr/>
          <p:nvPr/>
        </p:nvSpPr>
        <p:spPr>
          <a:xfrm>
            <a:off x="6629400" y="2639322"/>
            <a:ext cx="381000"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4F58D0-1CD1-4822-A25D-04808300BDF3}"/>
              </a:ext>
            </a:extLst>
          </p:cNvPr>
          <p:cNvPicPr>
            <a:picLocks noChangeAspect="1"/>
          </p:cNvPicPr>
          <p:nvPr/>
        </p:nvPicPr>
        <p:blipFill>
          <a:blip r:embed="rId2"/>
          <a:stretch>
            <a:fillRect/>
          </a:stretch>
        </p:blipFill>
        <p:spPr>
          <a:xfrm>
            <a:off x="1583267" y="1965673"/>
            <a:ext cx="8991600" cy="4328727"/>
          </a:xfrm>
          <a:prstGeom prst="rect">
            <a:avLst/>
          </a:prstGeom>
        </p:spPr>
      </p:pic>
    </p:spTree>
    <p:extLst>
      <p:ext uri="{BB962C8B-B14F-4D97-AF65-F5344CB8AC3E}">
        <p14:creationId xmlns:p14="http://schemas.microsoft.com/office/powerpoint/2010/main" val="139469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xEl>
                                              <p:pRg st="0" end="0"/>
                                            </p:txEl>
                                          </p:spTgt>
                                        </p:tgtEl>
                                      </p:cBhvr>
                                    </p:animEffect>
                                    <p:animScale>
                                      <p:cBhvr>
                                        <p:cTn id="25"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6507</TotalTime>
  <Words>1795</Words>
  <Application>Microsoft Office PowerPoint</Application>
  <PresentationFormat>Widescreen</PresentationFormat>
  <Paragraphs>217</Paragraphs>
  <Slides>30</Slides>
  <Notes>1</Notes>
  <HiddenSlides>1</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30</vt:i4>
      </vt:variant>
      <vt:variant>
        <vt:lpstr>Custom Shows</vt:lpstr>
      </vt:variant>
      <vt:variant>
        <vt:i4>1</vt:i4>
      </vt:variant>
    </vt:vector>
  </HeadingPairs>
  <TitlesOfParts>
    <vt:vector size="40" baseType="lpstr">
      <vt:lpstr>Arial</vt:lpstr>
      <vt:lpstr>Calibri</vt:lpstr>
      <vt:lpstr>Corbel</vt:lpstr>
      <vt:lpstr>Franklin Gothic Book</vt:lpstr>
      <vt:lpstr>Franklin Gothic Medium</vt:lpstr>
      <vt:lpstr>Tahoma</vt:lpstr>
      <vt:lpstr>Wingdings</vt:lpstr>
      <vt:lpstr>Wingdings 2</vt:lpstr>
      <vt:lpstr>Frame</vt:lpstr>
      <vt:lpstr>PowerPoint Presentation</vt:lpstr>
      <vt:lpstr>What we will be discussing:</vt:lpstr>
      <vt:lpstr>PowerPoint Presentation</vt:lpstr>
      <vt:lpstr>General Responsibilities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Responsibility    </vt:lpstr>
      <vt:lpstr>Financial  Responsibility    </vt:lpstr>
      <vt:lpstr>PowerPoint Presentation</vt:lpstr>
      <vt:lpstr>PowerPoint Presentation</vt:lpstr>
      <vt:lpstr>PowerPoint Presentation</vt:lpstr>
      <vt:lpstr>PowerPoint Presentation</vt:lpstr>
      <vt:lpstr>CYBER FRAUD </vt:lpstr>
      <vt:lpstr>CYBER FRAUD </vt:lpstr>
      <vt:lpstr>PowerPoint Presentation</vt:lpstr>
      <vt:lpstr>PowerPoint Presentation</vt:lpstr>
      <vt:lpstr>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Antonetta Fleming</dc:creator>
  <cp:lastModifiedBy>Brenda Ruby</cp:lastModifiedBy>
  <cp:revision>153</cp:revision>
  <dcterms:created xsi:type="dcterms:W3CDTF">2019-03-30T19:41:25Z</dcterms:created>
  <dcterms:modified xsi:type="dcterms:W3CDTF">2026-03-24T00:25:33Z</dcterms:modified>
</cp:coreProperties>
</file>