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6"/>
  </p:notesMasterIdLst>
  <p:handoutMasterIdLst>
    <p:handoutMasterId r:id="rId17"/>
  </p:handoutMasterIdLst>
  <p:sldIdLst>
    <p:sldId id="410" r:id="rId5"/>
    <p:sldId id="412" r:id="rId6"/>
    <p:sldId id="383" r:id="rId7"/>
    <p:sldId id="411" r:id="rId8"/>
    <p:sldId id="391" r:id="rId9"/>
    <p:sldId id="414" r:id="rId10"/>
    <p:sldId id="405" r:id="rId11"/>
    <p:sldId id="397" r:id="rId12"/>
    <p:sldId id="407" r:id="rId13"/>
    <p:sldId id="413" r:id="rId14"/>
    <p:sldId id="3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autoAdjust="0"/>
  </p:normalViewPr>
  <p:slideViewPr>
    <p:cSldViewPr snapToGrid="0">
      <p:cViewPr varScale="1">
        <p:scale>
          <a:sx n="89" d="100"/>
          <a:sy n="89" d="100"/>
        </p:scale>
        <p:origin x="46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2/21/2024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2/21/2024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3908276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405023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BC04D-2568-C19F-6211-ABA7996CBC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BD96A4-D432-FA69-5E46-4DF91D77CA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639921-CFBB-DE6F-31EB-81B758CA026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3E3F8-8185-F97B-2F08-1F44FCE2A5AB}"/>
              </a:ext>
            </a:extLst>
          </p:cNvPr>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372777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501160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176592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a:lstStyle/>
          <a:p>
            <a:r>
              <a:rPr lang="en-US" dirty="0"/>
              <a:t>Membership Dues Information Session</a:t>
            </a:r>
          </a:p>
        </p:txBody>
      </p:sp>
      <p:pic>
        <p:nvPicPr>
          <p:cNvPr id="4" name="Picture 3" descr="A logo with colorful lines&#10;&#10;Description automatically generated">
            <a:extLst>
              <a:ext uri="{FF2B5EF4-FFF2-40B4-BE49-F238E27FC236}">
                <a16:creationId xmlns:a16="http://schemas.microsoft.com/office/drawing/2014/main" id="{7261FBC1-F482-EB1C-EF9A-66E8BB5A36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4101" y="506729"/>
            <a:ext cx="4415249" cy="1931672"/>
          </a:xfrm>
          <a:prstGeom prst="rect">
            <a:avLst/>
          </a:prstGeom>
        </p:spPr>
      </p:pic>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03EF-3E71-37CA-978D-913255F18BED}"/>
              </a:ext>
            </a:extLst>
          </p:cNvPr>
          <p:cNvSpPr>
            <a:spLocks noGrp="1"/>
          </p:cNvSpPr>
          <p:nvPr>
            <p:ph type="title"/>
          </p:nvPr>
        </p:nvSpPr>
        <p:spPr/>
        <p:txBody>
          <a:bodyPr/>
          <a:lstStyle/>
          <a:p>
            <a:r>
              <a:rPr lang="en-US" dirty="0"/>
              <a:t>BOTTOM LINE</a:t>
            </a:r>
          </a:p>
        </p:txBody>
      </p:sp>
      <p:sp>
        <p:nvSpPr>
          <p:cNvPr id="3" name="Table Placeholder 2">
            <a:extLst>
              <a:ext uri="{FF2B5EF4-FFF2-40B4-BE49-F238E27FC236}">
                <a16:creationId xmlns:a16="http://schemas.microsoft.com/office/drawing/2014/main" id="{8EDA45C9-03C6-97FB-8773-60352CAA9385}"/>
              </a:ext>
            </a:extLst>
          </p:cNvPr>
          <p:cNvSpPr>
            <a:spLocks noGrp="1"/>
          </p:cNvSpPr>
          <p:nvPr>
            <p:ph type="tbl" sz="quarter" idx="10"/>
          </p:nvPr>
        </p:nvSpPr>
        <p:spPr>
          <a:xfrm>
            <a:off x="594360" y="2406770"/>
            <a:ext cx="10972800" cy="3858599"/>
          </a:xfrm>
        </p:spPr>
        <p:txBody>
          <a:bodyPr/>
          <a:lstStyle/>
          <a:p>
            <a:r>
              <a:rPr lang="en-US" sz="2600" dirty="0"/>
              <a:t>The District’s Proposed Budgets for the last few years have required showing a possible expenditure of unreserved funds (checking account balance) in order to present a balanced budget, which is not sustainable</a:t>
            </a:r>
          </a:p>
          <a:p>
            <a:r>
              <a:rPr lang="en-US" sz="2600" dirty="0"/>
              <a:t>Increased costs and decreased membership have contributed to the problem</a:t>
            </a:r>
          </a:p>
          <a:p>
            <a:r>
              <a:rPr lang="en-US" sz="2600" dirty="0"/>
              <a:t>We can and will continue to increase membership, but cost of living is not likely to decrease significantly and will probably increase</a:t>
            </a:r>
          </a:p>
          <a:p>
            <a:r>
              <a:rPr lang="en-US" sz="2600" dirty="0"/>
              <a:t>It is our belief that Altrusa membership is still a great value, and the Board truly appreciates our </a:t>
            </a:r>
            <a:r>
              <a:rPr lang="en-US" sz="2600" dirty="0" err="1"/>
              <a:t>Altrusans</a:t>
            </a:r>
            <a:r>
              <a:rPr lang="en-US" sz="2600" dirty="0"/>
              <a:t> and their flexibility.</a:t>
            </a:r>
          </a:p>
        </p:txBody>
      </p:sp>
      <p:pic>
        <p:nvPicPr>
          <p:cNvPr id="5" name="Picture 4" descr="A logo with colorful lines&#10;&#10;Description automatically generated">
            <a:extLst>
              <a:ext uri="{FF2B5EF4-FFF2-40B4-BE49-F238E27FC236}">
                <a16:creationId xmlns:a16="http://schemas.microsoft.com/office/drawing/2014/main" id="{B8347120-BCE5-7CE9-88CB-ECEE61567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5703" y="518229"/>
            <a:ext cx="3981464" cy="1741891"/>
          </a:xfrm>
          <a:prstGeom prst="rect">
            <a:avLst/>
          </a:prstGeom>
        </p:spPr>
      </p:pic>
    </p:spTree>
    <p:extLst>
      <p:ext uri="{BB962C8B-B14F-4D97-AF65-F5344CB8AC3E}">
        <p14:creationId xmlns:p14="http://schemas.microsoft.com/office/powerpoint/2010/main" val="207140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486400" cy="3291840"/>
          </a:xfrm>
        </p:spPr>
        <p:txBody>
          <a:bodyPr/>
          <a:lstStyle/>
          <a:p>
            <a:r>
              <a:rPr lang="en-US" dirty="0"/>
              <a:t>Thank you</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4549552"/>
            <a:ext cx="5486400" cy="1645920"/>
          </a:xfrm>
        </p:spPr>
        <p:txBody>
          <a:bodyPr/>
          <a:lstStyle/>
          <a:p>
            <a:r>
              <a:rPr lang="en-US" dirty="0"/>
              <a:t> </a:t>
            </a:r>
            <a:r>
              <a:rPr lang="en-US" sz="6600" i="1" dirty="0"/>
              <a:t>Questions?</a:t>
            </a:r>
          </a:p>
        </p:txBody>
      </p:sp>
    </p:spTree>
    <p:extLst>
      <p:ext uri="{BB962C8B-B14F-4D97-AF65-F5344CB8AC3E}">
        <p14:creationId xmlns:p14="http://schemas.microsoft.com/office/powerpoint/2010/main" val="426113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E592-43C8-95A0-9B2D-F0571E435819}"/>
              </a:ext>
            </a:extLst>
          </p:cNvPr>
          <p:cNvSpPr>
            <a:spLocks noGrp="1"/>
          </p:cNvSpPr>
          <p:nvPr>
            <p:ph type="ctrTitle"/>
          </p:nvPr>
        </p:nvSpPr>
        <p:spPr>
          <a:xfrm>
            <a:off x="594359" y="411479"/>
            <a:ext cx="6349905" cy="3291840"/>
          </a:xfrm>
        </p:spPr>
        <p:txBody>
          <a:bodyPr/>
          <a:lstStyle/>
          <a:p>
            <a:pPr>
              <a:spcBef>
                <a:spcPts val="0"/>
              </a:spcBef>
            </a:pPr>
            <a:r>
              <a:rPr lang="en-US" sz="1800" b="1" kern="100" dirty="0">
                <a:effectLst/>
                <a:latin typeface="Franklin Gothic Book" panose="020B0503020102020204" pitchFamily="34"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000" b="1" kern="100" dirty="0">
                <a:solidFill>
                  <a:srgbClr val="0D0D0D"/>
                </a:solidFill>
                <a:effectLst/>
                <a:latin typeface="Franklin Gothic Book" panose="020B0503020102020204" pitchFamily="34" charset="0"/>
                <a:ea typeface="Calibri" panose="020F0502020204030204" pitchFamily="34" charset="0"/>
                <a:cs typeface="Times New Roman" panose="02020603050405020304" pitchFamily="18" charset="0"/>
              </a:rPr>
              <a:t> </a:t>
            </a:r>
            <a:br>
              <a:rPr lang="en-US" sz="20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b="1" u="sng" kern="100" dirty="0">
                <a:effectLst/>
                <a:latin typeface="Franklin Gothic Book" panose="020B0503020102020204" pitchFamily="34" charset="0"/>
                <a:ea typeface="Calibri" panose="020F0502020204030204" pitchFamily="34" charset="0"/>
                <a:cs typeface="Times New Roman" panose="02020603050405020304" pitchFamily="18" charset="0"/>
              </a:rPr>
              <a:t>District Two Official Bylaws</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b="1" kern="100" dirty="0">
                <a:effectLst/>
                <a:latin typeface="Franklin Gothic Book" panose="020B0503020102020204" pitchFamily="34" charset="0"/>
                <a:ea typeface="Calibri" panose="020F0502020204030204" pitchFamily="34" charset="0"/>
                <a:cs typeface="Times New Roman" panose="02020603050405020304" pitchFamily="18" charset="0"/>
              </a:rPr>
              <a:t> </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Franklin Gothic Book" panose="020B0503020102020204" pitchFamily="34" charset="0"/>
                <a:ea typeface="Calibri" panose="020F0502020204030204" pitchFamily="34" charset="0"/>
                <a:cs typeface="Times New Roman" panose="02020603050405020304" pitchFamily="18" charset="0"/>
              </a:rPr>
              <a:t>Article XV.  Dues and Fees</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h</a:t>
            </a:r>
            <a:r>
              <a:rPr lang="en-US" sz="2400" kern="100" spc="2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Club</a:t>
            </a:r>
            <a:r>
              <a:rPr lang="en-US" sz="2400" kern="100" spc="21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shall</a:t>
            </a:r>
            <a:r>
              <a:rPr lang="en-US" sz="2400" kern="100" spc="2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tra</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n</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smit</a:t>
            </a:r>
            <a:r>
              <a:rPr lang="en-US" sz="2400" kern="100" spc="21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to</a:t>
            </a:r>
            <a:r>
              <a:rPr lang="en-US" sz="2400" kern="100" spc="23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the</a:t>
            </a:r>
            <a:r>
              <a:rPr lang="en-US" sz="2400" kern="100" spc="22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Dis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rict</a:t>
            </a:r>
            <a:r>
              <a:rPr lang="en-US" sz="2400" kern="100" spc="20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Treas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u</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spc="20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the</a:t>
            </a:r>
            <a:r>
              <a:rPr lang="en-US" sz="2400" kern="100" spc="22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du</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spc="2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as</a:t>
            </a:r>
            <a:r>
              <a:rPr lang="en-US" sz="2400" kern="100" spc="23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est</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a</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b</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l</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h</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d</a:t>
            </a:r>
            <a:r>
              <a:rPr lang="en-US" sz="2400" kern="100" spc="19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by</a:t>
            </a:r>
            <a:r>
              <a:rPr lang="en-US" sz="2400" kern="100" spc="24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the</a:t>
            </a:r>
            <a:r>
              <a:rPr lang="en-US" sz="2400" kern="100" spc="22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Di</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spc="20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Boa</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d of</a:t>
            </a:r>
            <a:r>
              <a:rPr lang="en-US" sz="2400" kern="100" spc="20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Dir</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o</a:t>
            </a:r>
            <a:r>
              <a:rPr lang="en-US" sz="2400" kern="100" spc="-5"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dirty="0">
                <a:solidFill>
                  <a:srgbClr val="000000"/>
                </a:solidFill>
                <a:effectLst/>
                <a:highlight>
                  <a:srgbClr val="FFFF00"/>
                </a:highligh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spc="20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for</a:t>
            </a:r>
            <a:r>
              <a:rPr lang="en-US" sz="2400" kern="100" spc="26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each</a:t>
            </a:r>
            <a:r>
              <a:rPr lang="en-US" sz="2400" kern="100" spc="24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of</a:t>
            </a:r>
            <a:r>
              <a:rPr lang="en-US" sz="2400" kern="100" spc="26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its</a:t>
            </a:r>
            <a:r>
              <a:rPr lang="en-US" sz="2400" kern="100" spc="26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Active</a:t>
            </a:r>
            <a:r>
              <a:rPr lang="en-US" sz="2400" kern="100" spc="23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members.</a:t>
            </a:r>
            <a:r>
              <a:rPr lang="en-US" sz="2400" kern="100" spc="5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Each</a:t>
            </a:r>
            <a:r>
              <a:rPr lang="en-US" sz="2400" kern="100" spc="23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Affi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l</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te</a:t>
            </a:r>
            <a:r>
              <a:rPr lang="en-US" sz="2400" kern="100" spc="2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member</a:t>
            </a:r>
            <a:r>
              <a:rPr lang="en-US" sz="2400" kern="100" spc="23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wi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l</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l</a:t>
            </a:r>
            <a:r>
              <a:rPr lang="en-US" sz="2400" kern="100" spc="24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transmit</a:t>
            </a:r>
            <a:r>
              <a:rPr lang="en-US" sz="2400" kern="100" spc="22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to</a:t>
            </a:r>
            <a:r>
              <a:rPr lang="en-US" sz="2400" kern="100" spc="26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the</a:t>
            </a:r>
            <a:r>
              <a:rPr lang="en-US" sz="2400" kern="100" spc="25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 Tr</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u</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rer</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tri</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 </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du</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b</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l</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h</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ed </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b</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y </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he</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ct </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B</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o</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a</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rd </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o</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f</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 </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D</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i</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e</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c</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t</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o</a:t>
            </a:r>
            <a:r>
              <a:rPr lang="en-US" sz="2400" kern="100" spc="-5"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r</a:t>
            </a:r>
            <a:r>
              <a:rPr lang="en-US" sz="2400" kern="100" dirty="0">
                <a:solidFill>
                  <a:srgbClr val="000000"/>
                </a:solidFill>
                <a:effectLst/>
                <a:latin typeface="Franklin Gothic Book" panose="020B0503020102020204" pitchFamily="34" charset="0"/>
                <a:ea typeface="Franklin Gothic Book" panose="020B0503020102020204" pitchFamily="34" charset="0"/>
                <a:cs typeface="Franklin Gothic Book" panose="020B0503020102020204" pitchFamily="34" charset="0"/>
              </a:rPr>
              <a:t>s.</a:t>
            </a:r>
            <a:endParaRPr lang="en-US" sz="2400" dirty="0"/>
          </a:p>
        </p:txBody>
      </p:sp>
      <p:sp>
        <p:nvSpPr>
          <p:cNvPr id="3" name="Text Placeholder 2">
            <a:extLst>
              <a:ext uri="{FF2B5EF4-FFF2-40B4-BE49-F238E27FC236}">
                <a16:creationId xmlns:a16="http://schemas.microsoft.com/office/drawing/2014/main" id="{AB651A4C-E8CB-08A3-6629-6C86A59AF752}"/>
              </a:ext>
            </a:extLst>
          </p:cNvPr>
          <p:cNvSpPr>
            <a:spLocks noGrp="1"/>
          </p:cNvSpPr>
          <p:nvPr>
            <p:ph type="body" sz="quarter" idx="11"/>
          </p:nvPr>
        </p:nvSpPr>
        <p:spPr>
          <a:xfrm>
            <a:off x="594360" y="4549552"/>
            <a:ext cx="6349904" cy="1645920"/>
          </a:xfrm>
        </p:spPr>
        <p:txBody>
          <a:bodyPr/>
          <a:lstStyle/>
          <a:p>
            <a:r>
              <a:rPr lang="en-US" dirty="0"/>
              <a:t>In a special session of the District Two Board on January 29, 2024, the board voted unanimously </a:t>
            </a:r>
            <a:r>
              <a:rPr lang="en-US" dirty="0">
                <a:effectLst/>
                <a:latin typeface="Franklin Gothic Book" panose="020B0503020102020204" pitchFamily="34" charset="0"/>
                <a:ea typeface="Calibri" panose="020F0502020204030204" pitchFamily="34" charset="0"/>
                <a:cs typeface="Times New Roman" panose="02020603050405020304" pitchFamily="18" charset="0"/>
              </a:rPr>
              <a:t>to </a:t>
            </a:r>
            <a:r>
              <a:rPr lang="en-US" dirty="0">
                <a:solidFill>
                  <a:srgbClr val="FF0000"/>
                </a:solidFill>
                <a:effectLst/>
                <a:latin typeface="Franklin Gothic Book" panose="020B0503020102020204" pitchFamily="34" charset="0"/>
                <a:ea typeface="Calibri" panose="020F0502020204030204" pitchFamily="34" charset="0"/>
                <a:cs typeface="Times New Roman" panose="02020603050405020304" pitchFamily="18" charset="0"/>
              </a:rPr>
              <a:t>raise the District membership dues from the current annual amount of $20 per member, to $30 per member, effective June 1, 2024. </a:t>
            </a:r>
            <a:endParaRPr lang="en-US" dirty="0"/>
          </a:p>
        </p:txBody>
      </p:sp>
    </p:spTree>
    <p:extLst>
      <p:ext uri="{BB962C8B-B14F-4D97-AF65-F5344CB8AC3E}">
        <p14:creationId xmlns:p14="http://schemas.microsoft.com/office/powerpoint/2010/main" val="196120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sz="4800" dirty="0"/>
              <a:t>Historical Information</a:t>
            </a:r>
            <a:br>
              <a:rPr lang="en-US" dirty="0"/>
            </a:br>
            <a:r>
              <a:rPr lang="en-US" sz="2400" dirty="0"/>
              <a:t>Increased inflation, decreased membership</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4" y="2281238"/>
            <a:ext cx="7230433" cy="3709987"/>
          </a:xfrm>
        </p:spPr>
        <p:txBody>
          <a:bodyPr tIns="457200">
            <a:noAutofit/>
          </a:bodyPr>
          <a:lstStyle/>
          <a:p>
            <a:r>
              <a:rPr lang="en-US" sz="2600" dirty="0"/>
              <a:t>Dues have not been raised since at least </a:t>
            </a:r>
            <a:r>
              <a:rPr lang="en-US" sz="2600" dirty="0">
                <a:latin typeface="+mj-lt"/>
              </a:rPr>
              <a:t>1996</a:t>
            </a:r>
            <a:endParaRPr lang="en-US" sz="2600" dirty="0"/>
          </a:p>
          <a:p>
            <a:r>
              <a:rPr lang="en-US" sz="2600" dirty="0"/>
              <a:t>Inflation from 1996 to 2023 has increased </a:t>
            </a:r>
            <a:r>
              <a:rPr lang="en-US" sz="2600" dirty="0">
                <a:latin typeface="+mj-lt"/>
              </a:rPr>
              <a:t>97%</a:t>
            </a:r>
          </a:p>
          <a:p>
            <a:r>
              <a:rPr lang="en-US" sz="2600" dirty="0"/>
              <a:t>What cost $1.00 in 1996 costs </a:t>
            </a:r>
            <a:r>
              <a:rPr lang="en-US" sz="2600" dirty="0">
                <a:latin typeface="+mj-lt"/>
              </a:rPr>
              <a:t>$1.97 </a:t>
            </a:r>
            <a:r>
              <a:rPr lang="en-US" sz="2600" dirty="0"/>
              <a:t>now</a:t>
            </a:r>
          </a:p>
          <a:p>
            <a:r>
              <a:rPr lang="en-US" sz="2600" dirty="0"/>
              <a:t>Since 2012, District Membership has decreased by </a:t>
            </a:r>
            <a:r>
              <a:rPr lang="en-US" sz="2600" dirty="0">
                <a:latin typeface="+mj-lt"/>
              </a:rPr>
              <a:t>34%</a:t>
            </a:r>
            <a:r>
              <a:rPr lang="en-US" sz="2600" dirty="0"/>
              <a:t>  (2012: 389, 2023: 258)</a:t>
            </a:r>
          </a:p>
          <a:p>
            <a:r>
              <a:rPr lang="en-US" sz="2600" dirty="0"/>
              <a:t>We have also lost entire clubs (disbanded)</a:t>
            </a:r>
          </a:p>
        </p:txBody>
      </p:sp>
    </p:spTree>
    <p:extLst>
      <p:ext uri="{BB962C8B-B14F-4D97-AF65-F5344CB8AC3E}">
        <p14:creationId xmlns:p14="http://schemas.microsoft.com/office/powerpoint/2010/main" val="334668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7B6E2-535D-6051-1ACF-C5C77771DD39}"/>
              </a:ext>
            </a:extLst>
          </p:cNvPr>
          <p:cNvSpPr>
            <a:spLocks noGrp="1"/>
          </p:cNvSpPr>
          <p:nvPr>
            <p:ph type="title"/>
          </p:nvPr>
        </p:nvSpPr>
        <p:spPr/>
        <p:txBody>
          <a:bodyPr/>
          <a:lstStyle/>
          <a:p>
            <a:pPr algn="ctr"/>
            <a:r>
              <a:rPr lang="en-US" sz="3200" dirty="0"/>
              <a:t>Membership has dropped from 389 in 2012, to a record low of 231 in 2021, up to a current membership of 257. Number of clubs dropped from 18 to 14, now 15.  </a:t>
            </a:r>
            <a:r>
              <a:rPr lang="en-US" sz="2800" i="1" dirty="0">
                <a:solidFill>
                  <a:srgbClr val="00B050"/>
                </a:solidFill>
              </a:rPr>
              <a:t>(Good news – we’re rebounding!)</a:t>
            </a:r>
          </a:p>
        </p:txBody>
      </p:sp>
      <p:pic>
        <p:nvPicPr>
          <p:cNvPr id="6" name="Content Placeholder 5" descr="A line graph with orange line&#10;&#10;Description automatically generated">
            <a:extLst>
              <a:ext uri="{FF2B5EF4-FFF2-40B4-BE49-F238E27FC236}">
                <a16:creationId xmlns:a16="http://schemas.microsoft.com/office/drawing/2014/main" id="{14389437-A908-D440-2098-F43B06A6525D}"/>
              </a:ext>
            </a:extLst>
          </p:cNvPr>
          <p:cNvPicPr>
            <a:picLocks noGrp="1" noChangeAspect="1"/>
          </p:cNvPicPr>
          <p:nvPr>
            <p:ph sz="quarter" idx="15"/>
          </p:nvPr>
        </p:nvPicPr>
        <p:blipFill>
          <a:blip r:embed="rId2">
            <a:extLst>
              <a:ext uri="{28A0092B-C50C-407E-A947-70E740481C1C}">
                <a14:useLocalDpi xmlns:a14="http://schemas.microsoft.com/office/drawing/2010/main" val="0"/>
              </a:ext>
            </a:extLst>
          </a:blip>
          <a:stretch>
            <a:fillRect/>
          </a:stretch>
        </p:blipFill>
        <p:spPr>
          <a:xfrm>
            <a:off x="1561380" y="2248540"/>
            <a:ext cx="3433313" cy="3815754"/>
          </a:xfrm>
        </p:spPr>
      </p:pic>
      <p:pic>
        <p:nvPicPr>
          <p:cNvPr id="8" name="Content Placeholder 7" descr="A graph with a line going up&#10;&#10;Description automatically generated">
            <a:extLst>
              <a:ext uri="{FF2B5EF4-FFF2-40B4-BE49-F238E27FC236}">
                <a16:creationId xmlns:a16="http://schemas.microsoft.com/office/drawing/2014/main" id="{5BD74730-1D38-24C9-AD56-09784E6BFFBC}"/>
              </a:ext>
            </a:extLst>
          </p:cNvPr>
          <p:cNvPicPr>
            <a:picLocks noGrp="1" noChangeAspect="1"/>
          </p:cNvPicPr>
          <p:nvPr>
            <p:ph sz="quarter" idx="16"/>
          </p:nvPr>
        </p:nvPicPr>
        <p:blipFill>
          <a:blip r:embed="rId3">
            <a:extLst>
              <a:ext uri="{28A0092B-C50C-407E-A947-70E740481C1C}">
                <a14:useLocalDpi xmlns:a14="http://schemas.microsoft.com/office/drawing/2010/main" val="0"/>
              </a:ext>
            </a:extLst>
          </a:blip>
          <a:stretch>
            <a:fillRect/>
          </a:stretch>
        </p:blipFill>
        <p:spPr>
          <a:xfrm>
            <a:off x="6440044" y="2035835"/>
            <a:ext cx="3975306" cy="4237966"/>
          </a:xfrm>
        </p:spPr>
      </p:pic>
    </p:spTree>
    <p:extLst>
      <p:ext uri="{BB962C8B-B14F-4D97-AF65-F5344CB8AC3E}">
        <p14:creationId xmlns:p14="http://schemas.microsoft.com/office/powerpoint/2010/main" val="283140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D3755-C3E2-975E-DE68-CDECC4B526EC}"/>
              </a:ext>
            </a:extLst>
          </p:cNvPr>
          <p:cNvSpPr>
            <a:spLocks noGrp="1"/>
          </p:cNvSpPr>
          <p:nvPr>
            <p:ph type="title"/>
          </p:nvPr>
        </p:nvSpPr>
        <p:spPr>
          <a:xfrm>
            <a:off x="594360" y="102875"/>
            <a:ext cx="10873740" cy="1680205"/>
          </a:xfrm>
        </p:spPr>
        <p:txBody>
          <a:bodyPr/>
          <a:lstStyle/>
          <a:p>
            <a:r>
              <a:rPr lang="en-US" dirty="0"/>
              <a:t>“Yes, but the Board…”</a:t>
            </a:r>
          </a:p>
        </p:txBody>
      </p:sp>
      <p:sp>
        <p:nvSpPr>
          <p:cNvPr id="7" name="Text Placeholder 6">
            <a:extLst>
              <a:ext uri="{FF2B5EF4-FFF2-40B4-BE49-F238E27FC236}">
                <a16:creationId xmlns:a16="http://schemas.microsoft.com/office/drawing/2014/main" id="{F70BD87D-F7DA-961B-4024-A354DC87D168}"/>
              </a:ext>
            </a:extLst>
          </p:cNvPr>
          <p:cNvSpPr>
            <a:spLocks noGrp="1"/>
          </p:cNvSpPr>
          <p:nvPr>
            <p:ph sz="quarter" idx="13"/>
          </p:nvPr>
        </p:nvSpPr>
        <p:spPr>
          <a:xfrm>
            <a:off x="2959227" y="2061713"/>
            <a:ext cx="8508874" cy="4321834"/>
          </a:xfrm>
        </p:spPr>
        <p:txBody>
          <a:bodyPr>
            <a:normAutofit lnSpcReduction="10000"/>
          </a:bodyPr>
          <a:lstStyle/>
          <a:p>
            <a:r>
              <a:rPr lang="en-US" dirty="0"/>
              <a:t>The Board has been doing everything it can to keep the District solvent, including Zoom visits, and has been making sacrifices while still managing the business of the District. Reimbursement for many eligible costs have not been requested by individual board members, preferring to donate in kind.</a:t>
            </a:r>
          </a:p>
          <a:p>
            <a:r>
              <a:rPr lang="en-US" dirty="0"/>
              <a:t>Historically the Board has had Conference registration, room and board, and travel paid.  In recent years some board members have chosen not to submit claims for reimbursement.</a:t>
            </a:r>
          </a:p>
          <a:p>
            <a:r>
              <a:rPr lang="en-US" dirty="0"/>
              <a:t>The Board voted to change the Policies and Procedures to require payment of $100 toward Conference registration by Board members.</a:t>
            </a:r>
          </a:p>
          <a:p>
            <a:r>
              <a:rPr lang="en-US" dirty="0"/>
              <a:t>The Board also voted to cut overall mileage reimbursement in half.</a:t>
            </a:r>
          </a:p>
          <a:p>
            <a:r>
              <a:rPr lang="en-US" dirty="0"/>
              <a:t>However, </a:t>
            </a:r>
            <a:r>
              <a:rPr lang="en-US" sz="2200" b="1" dirty="0">
                <a:highlight>
                  <a:srgbClr val="FFFF00"/>
                </a:highlight>
              </a:rPr>
              <a:t>we don’t want anyone to decide not to run for a Board position because they believe they can’t afford it.</a:t>
            </a:r>
          </a:p>
          <a:p>
            <a:endParaRPr lang="en-US" dirty="0"/>
          </a:p>
          <a:p>
            <a:endParaRPr lang="en-US" dirty="0"/>
          </a:p>
        </p:txBody>
      </p:sp>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320031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4E2B-3C7D-7783-DA24-7DEC13D86D1A}"/>
              </a:ext>
            </a:extLst>
          </p:cNvPr>
          <p:cNvSpPr>
            <a:spLocks noGrp="1"/>
          </p:cNvSpPr>
          <p:nvPr>
            <p:ph type="title"/>
          </p:nvPr>
        </p:nvSpPr>
        <p:spPr/>
        <p:txBody>
          <a:bodyPr/>
          <a:lstStyle/>
          <a:p>
            <a:r>
              <a:rPr lang="en-US" sz="7200" i="1" dirty="0">
                <a:solidFill>
                  <a:srgbClr val="0070C0"/>
                </a:solidFill>
              </a:rPr>
              <a:t>ALTRUSANS DONATE:</a:t>
            </a:r>
          </a:p>
        </p:txBody>
      </p:sp>
      <p:sp>
        <p:nvSpPr>
          <p:cNvPr id="3" name="Table Placeholder 2">
            <a:extLst>
              <a:ext uri="{FF2B5EF4-FFF2-40B4-BE49-F238E27FC236}">
                <a16:creationId xmlns:a16="http://schemas.microsoft.com/office/drawing/2014/main" id="{B1062B4A-4050-28BD-1A78-D0EC27E3D2B2}"/>
              </a:ext>
            </a:extLst>
          </p:cNvPr>
          <p:cNvSpPr>
            <a:spLocks noGrp="1"/>
          </p:cNvSpPr>
          <p:nvPr>
            <p:ph type="tbl" sz="quarter" idx="10"/>
          </p:nvPr>
        </p:nvSpPr>
        <p:spPr/>
        <p:txBody>
          <a:bodyPr/>
          <a:lstStyle/>
          <a:p>
            <a:r>
              <a:rPr lang="en-US" sz="7200" dirty="0"/>
              <a:t>Their </a:t>
            </a:r>
            <a:r>
              <a:rPr lang="en-US" sz="7200" b="1" i="1" dirty="0"/>
              <a:t>TIME</a:t>
            </a:r>
          </a:p>
          <a:p>
            <a:pPr lvl="1"/>
            <a:r>
              <a:rPr lang="en-US" sz="7200" dirty="0"/>
              <a:t>Their </a:t>
            </a:r>
            <a:r>
              <a:rPr lang="en-US" sz="7200" b="1" i="1" dirty="0"/>
              <a:t>TALENT</a:t>
            </a:r>
          </a:p>
          <a:p>
            <a:pPr lvl="2"/>
            <a:r>
              <a:rPr lang="en-US" sz="7200" dirty="0"/>
              <a:t>Their </a:t>
            </a:r>
            <a:r>
              <a:rPr lang="en-US" sz="7200" b="1" i="1" dirty="0"/>
              <a:t>TREASURE</a:t>
            </a:r>
          </a:p>
        </p:txBody>
      </p:sp>
    </p:spTree>
    <p:extLst>
      <p:ext uri="{BB962C8B-B14F-4D97-AF65-F5344CB8AC3E}">
        <p14:creationId xmlns:p14="http://schemas.microsoft.com/office/powerpoint/2010/main" val="238093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A9A9A7-F1D2-237D-AC72-E21A286F0A6F}"/>
              </a:ext>
            </a:extLst>
          </p:cNvPr>
          <p:cNvSpPr>
            <a:spLocks noGrp="1"/>
          </p:cNvSpPr>
          <p:nvPr>
            <p:ph type="title"/>
          </p:nvPr>
        </p:nvSpPr>
        <p:spPr>
          <a:xfrm flipV="1">
            <a:off x="2717285" y="584004"/>
            <a:ext cx="8893870" cy="5412753"/>
          </a:xfrm>
        </p:spPr>
        <p:txBody>
          <a:bodyPr/>
          <a:lstStyle/>
          <a:p>
            <a:r>
              <a:rPr lang="en-US" dirty="0"/>
              <a:t> </a:t>
            </a:r>
          </a:p>
        </p:txBody>
      </p:sp>
      <p:sp>
        <p:nvSpPr>
          <p:cNvPr id="4" name="Content Placeholder 3">
            <a:extLst>
              <a:ext uri="{FF2B5EF4-FFF2-40B4-BE49-F238E27FC236}">
                <a16:creationId xmlns:a16="http://schemas.microsoft.com/office/drawing/2014/main" id="{CDB14AAA-1F04-769D-E7F0-4F68C8EB9283}"/>
              </a:ext>
            </a:extLst>
          </p:cNvPr>
          <p:cNvSpPr>
            <a:spLocks noGrp="1"/>
          </p:cNvSpPr>
          <p:nvPr>
            <p:ph sz="quarter" idx="14"/>
          </p:nvPr>
        </p:nvSpPr>
        <p:spPr>
          <a:xfrm>
            <a:off x="603885" y="584005"/>
            <a:ext cx="51723" cy="209625"/>
          </a:xfrm>
        </p:spPr>
        <p:txBody>
          <a:bodyPr>
            <a:normAutofit fontScale="25000" lnSpcReduction="20000"/>
          </a:bodyPr>
          <a:lstStyle/>
          <a:p>
            <a:r>
              <a:rPr lang="en-US" dirty="0"/>
              <a:t> </a:t>
            </a:r>
          </a:p>
        </p:txBody>
      </p:sp>
      <p:graphicFrame>
        <p:nvGraphicFramePr>
          <p:cNvPr id="8" name="Table Placeholder 2">
            <a:extLst>
              <a:ext uri="{FF2B5EF4-FFF2-40B4-BE49-F238E27FC236}">
                <a16:creationId xmlns:a16="http://schemas.microsoft.com/office/drawing/2014/main" id="{C60AA2D2-28D7-69D7-F6C5-B31DAD3332C1}"/>
              </a:ext>
            </a:extLst>
          </p:cNvPr>
          <p:cNvGraphicFramePr>
            <a:graphicFrameLocks noGrp="1"/>
          </p:cNvGraphicFramePr>
          <p:nvPr>
            <p:ph sz="quarter" idx="13"/>
            <p:extLst>
              <p:ext uri="{D42A27DB-BD31-4B8C-83A1-F6EECF244321}">
                <p14:modId xmlns:p14="http://schemas.microsoft.com/office/powerpoint/2010/main" val="1051887696"/>
              </p:ext>
            </p:extLst>
          </p:nvPr>
        </p:nvGraphicFramePr>
        <p:xfrm>
          <a:off x="10715759" y="3725919"/>
          <a:ext cx="833120" cy="2194560"/>
        </p:xfrm>
        <a:graphic>
          <a:graphicData uri="http://schemas.openxmlformats.org/drawingml/2006/table">
            <a:tbl>
              <a:tblPr firstRow="1" bandRow="1">
                <a:tableStyleId>{8A107856-5554-42FB-B03E-39F5DBC370BA}</a:tableStyleId>
              </a:tblPr>
              <a:tblGrid>
                <a:gridCol w="208280">
                  <a:extLst>
                    <a:ext uri="{9D8B030D-6E8A-4147-A177-3AD203B41FA5}">
                      <a16:colId xmlns:a16="http://schemas.microsoft.com/office/drawing/2014/main" val="127040821"/>
                    </a:ext>
                  </a:extLst>
                </a:gridCol>
                <a:gridCol w="208280">
                  <a:extLst>
                    <a:ext uri="{9D8B030D-6E8A-4147-A177-3AD203B41FA5}">
                      <a16:colId xmlns:a16="http://schemas.microsoft.com/office/drawing/2014/main" val="149845700"/>
                    </a:ext>
                  </a:extLst>
                </a:gridCol>
                <a:gridCol w="208280">
                  <a:extLst>
                    <a:ext uri="{9D8B030D-6E8A-4147-A177-3AD203B41FA5}">
                      <a16:colId xmlns:a16="http://schemas.microsoft.com/office/drawing/2014/main" val="3119692462"/>
                    </a:ext>
                  </a:extLst>
                </a:gridCol>
                <a:gridCol w="208280">
                  <a:extLst>
                    <a:ext uri="{9D8B030D-6E8A-4147-A177-3AD203B41FA5}">
                      <a16:colId xmlns:a16="http://schemas.microsoft.com/office/drawing/2014/main" val="3472639139"/>
                    </a:ext>
                  </a:extLst>
                </a:gridCol>
              </a:tblGrid>
              <a:tr h="0">
                <a:tc>
                  <a:txBody>
                    <a:bodyPr/>
                    <a:lstStyle/>
                    <a:p>
                      <a:pPr algn="ctr"/>
                      <a:endParaRPr lang="en-US" b="0" dirty="0">
                        <a:latin typeface="+mj-lt"/>
                      </a:endParaRPr>
                    </a:p>
                  </a:txBody>
                  <a:tcPr anchor="ctr"/>
                </a:tc>
                <a:tc>
                  <a:txBody>
                    <a:bodyPr/>
                    <a:lstStyle/>
                    <a:p>
                      <a:pPr algn="ctr"/>
                      <a:endParaRPr lang="en-US" b="0" dirty="0">
                        <a:latin typeface="+mj-lt"/>
                      </a:endParaRPr>
                    </a:p>
                  </a:txBody>
                  <a:tcPr anchor="ctr"/>
                </a:tc>
                <a:tc>
                  <a:txBody>
                    <a:bodyPr/>
                    <a:lstStyle/>
                    <a:p>
                      <a:pPr algn="ctr"/>
                      <a:endParaRPr lang="en-US" b="0" dirty="0">
                        <a:latin typeface="+mj-lt"/>
                      </a:endParaRPr>
                    </a:p>
                  </a:txBody>
                  <a:tcPr anchor="ctr"/>
                </a:tc>
                <a:tc>
                  <a:txBody>
                    <a:bodyPr/>
                    <a:lstStyle/>
                    <a:p>
                      <a:pPr algn="ctr"/>
                      <a:endParaRPr lang="en-US" b="0" dirty="0">
                        <a:latin typeface="+mj-lt"/>
                      </a:endParaRPr>
                    </a:p>
                  </a:txBody>
                  <a:tcPr anchor="ctr"/>
                </a:tc>
                <a:extLst>
                  <a:ext uri="{0D108BD9-81ED-4DB2-BD59-A6C34878D82A}">
                    <a16:rowId xmlns:a16="http://schemas.microsoft.com/office/drawing/2014/main" val="3298013591"/>
                  </a:ext>
                </a:extLst>
              </a:tr>
              <a:tr h="0">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extLst>
                  <a:ext uri="{0D108BD9-81ED-4DB2-BD59-A6C34878D82A}">
                    <a16:rowId xmlns:a16="http://schemas.microsoft.com/office/drawing/2014/main" val="3873867931"/>
                  </a:ext>
                </a:extLst>
              </a:tr>
              <a:tr h="0">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extLst>
                  <a:ext uri="{0D108BD9-81ED-4DB2-BD59-A6C34878D82A}">
                    <a16:rowId xmlns:a16="http://schemas.microsoft.com/office/drawing/2014/main" val="85209771"/>
                  </a:ext>
                </a:extLst>
              </a:tr>
              <a:tr h="0">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extLst>
                  <a:ext uri="{0D108BD9-81ED-4DB2-BD59-A6C34878D82A}">
                    <a16:rowId xmlns:a16="http://schemas.microsoft.com/office/drawing/2014/main" val="4061031278"/>
                  </a:ext>
                </a:extLst>
              </a:tr>
              <a:tr h="0">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extLst>
                  <a:ext uri="{0D108BD9-81ED-4DB2-BD59-A6C34878D82A}">
                    <a16:rowId xmlns:a16="http://schemas.microsoft.com/office/drawing/2014/main" val="3591840781"/>
                  </a:ext>
                </a:extLst>
              </a:tr>
              <a:tr h="0">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tc>
                  <a:txBody>
                    <a:bodyPr/>
                    <a:lstStyle/>
                    <a:p>
                      <a:pPr algn="ctr"/>
                      <a:endParaRPr lang="en-US" b="0" dirty="0"/>
                    </a:p>
                  </a:txBody>
                  <a:tcPr anchor="ctr"/>
                </a:tc>
                <a:extLst>
                  <a:ext uri="{0D108BD9-81ED-4DB2-BD59-A6C34878D82A}">
                    <a16:rowId xmlns:a16="http://schemas.microsoft.com/office/drawing/2014/main" val="335389741"/>
                  </a:ext>
                </a:extLst>
              </a:tr>
            </a:tbl>
          </a:graphicData>
        </a:graphic>
      </p:graphicFrame>
      <p:pic>
        <p:nvPicPr>
          <p:cNvPr id="3" name="Picture 2" descr="A pie chart with numbers and text&#10;&#10;Description automatically generated">
            <a:extLst>
              <a:ext uri="{FF2B5EF4-FFF2-40B4-BE49-F238E27FC236}">
                <a16:creationId xmlns:a16="http://schemas.microsoft.com/office/drawing/2014/main" id="{93BFF786-096E-0EC1-4C63-6313EB592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476" y="181155"/>
            <a:ext cx="10445403" cy="6461185"/>
          </a:xfrm>
          <a:prstGeom prst="rect">
            <a:avLst/>
          </a:prstGeom>
        </p:spPr>
      </p:pic>
      <p:sp>
        <p:nvSpPr>
          <p:cNvPr id="5" name="TextBox 4">
            <a:extLst>
              <a:ext uri="{FF2B5EF4-FFF2-40B4-BE49-F238E27FC236}">
                <a16:creationId xmlns:a16="http://schemas.microsoft.com/office/drawing/2014/main" id="{3E89CD21-4F07-249D-B3A7-F34C83C7E05B}"/>
              </a:ext>
            </a:extLst>
          </p:cNvPr>
          <p:cNvSpPr txBox="1"/>
          <p:nvPr/>
        </p:nvSpPr>
        <p:spPr>
          <a:xfrm>
            <a:off x="1406106" y="584004"/>
            <a:ext cx="2751826" cy="1938992"/>
          </a:xfrm>
          <a:prstGeom prst="rect">
            <a:avLst/>
          </a:prstGeom>
          <a:noFill/>
        </p:spPr>
        <p:txBody>
          <a:bodyPr wrap="square" rtlCol="0">
            <a:spAutoFit/>
          </a:bodyPr>
          <a:lstStyle/>
          <a:p>
            <a:pPr algn="ctr"/>
            <a:r>
              <a:rPr lang="en-US" sz="4000" b="1" dirty="0">
                <a:solidFill>
                  <a:schemeClr val="tx2">
                    <a:lumMod val="50000"/>
                  </a:schemeClr>
                </a:solidFill>
                <a:latin typeface="+mj-lt"/>
              </a:rPr>
              <a:t>SUPPORT TO CLUBS  46%</a:t>
            </a:r>
          </a:p>
        </p:txBody>
      </p:sp>
      <p:sp>
        <p:nvSpPr>
          <p:cNvPr id="7" name="TextBox 6">
            <a:extLst>
              <a:ext uri="{FF2B5EF4-FFF2-40B4-BE49-F238E27FC236}">
                <a16:creationId xmlns:a16="http://schemas.microsoft.com/office/drawing/2014/main" id="{6C00ED64-C9EE-9347-32AD-1700604F2A5E}"/>
              </a:ext>
            </a:extLst>
          </p:cNvPr>
          <p:cNvSpPr txBox="1"/>
          <p:nvPr/>
        </p:nvSpPr>
        <p:spPr>
          <a:xfrm>
            <a:off x="8238225" y="2459504"/>
            <a:ext cx="3122762" cy="1938992"/>
          </a:xfrm>
          <a:prstGeom prst="rect">
            <a:avLst/>
          </a:prstGeom>
          <a:noFill/>
        </p:spPr>
        <p:txBody>
          <a:bodyPr wrap="square" rtlCol="0">
            <a:spAutoFit/>
          </a:bodyPr>
          <a:lstStyle/>
          <a:p>
            <a:pPr algn="ctr"/>
            <a:r>
              <a:rPr lang="en-US" sz="4000" b="1" dirty="0">
                <a:solidFill>
                  <a:schemeClr val="tx2">
                    <a:lumMod val="50000"/>
                  </a:schemeClr>
                </a:solidFill>
                <a:latin typeface="+mj-lt"/>
              </a:rPr>
              <a:t>DISTRICT OPERATIONS 54%</a:t>
            </a:r>
          </a:p>
        </p:txBody>
      </p:sp>
    </p:spTree>
    <p:extLst>
      <p:ext uri="{BB962C8B-B14F-4D97-AF65-F5344CB8AC3E}">
        <p14:creationId xmlns:p14="http://schemas.microsoft.com/office/powerpoint/2010/main" val="412769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633A5-8BE3-D44D-57F3-2EF161376844}"/>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5AB6D40A-2A0A-AF3D-8CF7-3ECD37765637}"/>
              </a:ext>
            </a:extLst>
          </p:cNvPr>
          <p:cNvSpPr>
            <a:spLocks noGrp="1"/>
          </p:cNvSpPr>
          <p:nvPr>
            <p:ph type="ctrTitle"/>
          </p:nvPr>
        </p:nvSpPr>
        <p:spPr>
          <a:xfrm>
            <a:off x="6309904" y="411479"/>
            <a:ext cx="5486400" cy="3291840"/>
          </a:xfrm>
        </p:spPr>
        <p:txBody>
          <a:bodyPr/>
          <a:lstStyle/>
          <a:p>
            <a:r>
              <a:rPr lang="en-US" dirty="0"/>
              <a:t>Raising Dues – how will this help?</a:t>
            </a:r>
          </a:p>
        </p:txBody>
      </p:sp>
      <p:sp>
        <p:nvSpPr>
          <p:cNvPr id="3" name="Text Placeholder 2">
            <a:extLst>
              <a:ext uri="{FF2B5EF4-FFF2-40B4-BE49-F238E27FC236}">
                <a16:creationId xmlns:a16="http://schemas.microsoft.com/office/drawing/2014/main" id="{591442CD-A26D-1761-8CE7-8BC3075BB4ED}"/>
              </a:ext>
            </a:extLst>
          </p:cNvPr>
          <p:cNvSpPr>
            <a:spLocks noGrp="1"/>
          </p:cNvSpPr>
          <p:nvPr>
            <p:ph type="body" sz="quarter" idx="11"/>
          </p:nvPr>
        </p:nvSpPr>
        <p:spPr>
          <a:xfrm>
            <a:off x="6309905" y="4549552"/>
            <a:ext cx="5486400" cy="1645920"/>
          </a:xfrm>
        </p:spPr>
        <p:txBody>
          <a:bodyPr>
            <a:normAutofit/>
          </a:bodyPr>
          <a:lstStyle/>
          <a:p>
            <a:r>
              <a:rPr lang="en-US" dirty="0"/>
              <a:t>Dues by the numbers</a:t>
            </a:r>
          </a:p>
        </p:txBody>
      </p:sp>
    </p:spTree>
    <p:extLst>
      <p:ext uri="{BB962C8B-B14F-4D97-AF65-F5344CB8AC3E}">
        <p14:creationId xmlns:p14="http://schemas.microsoft.com/office/powerpoint/2010/main" val="2039059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D29B5-1B58-809F-FEA7-B82105E94664}"/>
              </a:ext>
            </a:extLst>
          </p:cNvPr>
          <p:cNvSpPr>
            <a:spLocks noGrp="1"/>
          </p:cNvSpPr>
          <p:nvPr>
            <p:ph type="title"/>
          </p:nvPr>
        </p:nvSpPr>
        <p:spPr>
          <a:xfrm>
            <a:off x="6318885" y="3499667"/>
            <a:ext cx="4939666" cy="2542810"/>
          </a:xfrm>
        </p:spPr>
        <p:txBody>
          <a:bodyPr/>
          <a:lstStyle/>
          <a:p>
            <a:r>
              <a:rPr lang="en-US" dirty="0"/>
              <a:t>Changes in the last year</a:t>
            </a:r>
          </a:p>
        </p:txBody>
      </p:sp>
      <p:sp>
        <p:nvSpPr>
          <p:cNvPr id="4" name="Content Placeholder 3">
            <a:extLst>
              <a:ext uri="{FF2B5EF4-FFF2-40B4-BE49-F238E27FC236}">
                <a16:creationId xmlns:a16="http://schemas.microsoft.com/office/drawing/2014/main" id="{07C3632C-2D2E-7026-33B8-EE42DA4BDB5C}"/>
              </a:ext>
            </a:extLst>
          </p:cNvPr>
          <p:cNvSpPr>
            <a:spLocks noGrp="1"/>
          </p:cNvSpPr>
          <p:nvPr>
            <p:ph sz="quarter" idx="14"/>
          </p:nvPr>
        </p:nvSpPr>
        <p:spPr>
          <a:xfrm>
            <a:off x="603884" y="457201"/>
            <a:ext cx="186691" cy="180974"/>
          </a:xfrm>
        </p:spPr>
        <p:txBody>
          <a:bodyPr>
            <a:normAutofit fontScale="25000" lnSpcReduction="20000"/>
          </a:bodyPr>
          <a:lstStyle/>
          <a:p>
            <a:pPr marL="0" indent="0">
              <a:buNone/>
            </a:pPr>
            <a:r>
              <a:rPr lang="en-US" dirty="0"/>
              <a:t> </a:t>
            </a:r>
          </a:p>
        </p:txBody>
      </p:sp>
      <p:sp>
        <p:nvSpPr>
          <p:cNvPr id="3" name="Content Placeholder 2">
            <a:extLst>
              <a:ext uri="{FF2B5EF4-FFF2-40B4-BE49-F238E27FC236}">
                <a16:creationId xmlns:a16="http://schemas.microsoft.com/office/drawing/2014/main" id="{8B599B60-BF79-A832-6AD4-6C6FC6CE4317}"/>
              </a:ext>
            </a:extLst>
          </p:cNvPr>
          <p:cNvSpPr>
            <a:spLocks noGrp="1"/>
          </p:cNvSpPr>
          <p:nvPr>
            <p:ph sz="quarter" idx="15"/>
          </p:nvPr>
        </p:nvSpPr>
        <p:spPr>
          <a:xfrm>
            <a:off x="594359" y="542925"/>
            <a:ext cx="5625285" cy="5587183"/>
          </a:xfrm>
        </p:spPr>
        <p:txBody>
          <a:bodyPr>
            <a:normAutofit/>
          </a:bodyPr>
          <a:lstStyle/>
          <a:p>
            <a:r>
              <a:rPr lang="en-US" dirty="0"/>
              <a:t>There have been a number of changes made in the last 12 months.  Some increased revenue, others increased or decreased expenditures.</a:t>
            </a:r>
          </a:p>
          <a:p>
            <a:pPr lvl="1"/>
            <a:r>
              <a:rPr lang="en-US" dirty="0"/>
              <a:t>Bond raised to $25,000:      </a:t>
            </a:r>
            <a:r>
              <a:rPr lang="en-US" dirty="0">
                <a:solidFill>
                  <a:srgbClr val="FF0000"/>
                </a:solidFill>
              </a:rPr>
              <a:t>-      $79</a:t>
            </a:r>
          </a:p>
          <a:p>
            <a:pPr lvl="1"/>
            <a:r>
              <a:rPr lang="en-US" dirty="0"/>
              <a:t>Raised Conference Fees:     +      $75</a:t>
            </a:r>
          </a:p>
          <a:p>
            <a:pPr lvl="1"/>
            <a:r>
              <a:rPr lang="en-US" dirty="0"/>
              <a:t>Cut mileage </a:t>
            </a:r>
            <a:r>
              <a:rPr lang="en-US" dirty="0" err="1"/>
              <a:t>reimb</a:t>
            </a:r>
            <a:r>
              <a:rPr lang="en-US" dirty="0"/>
              <a:t>:               +  ??? (cut in half)</a:t>
            </a:r>
          </a:p>
          <a:p>
            <a:pPr lvl="1"/>
            <a:r>
              <a:rPr lang="en-US" dirty="0"/>
              <a:t>Dues increased by $10:       </a:t>
            </a:r>
            <a:r>
              <a:rPr lang="en-US" b="1" dirty="0">
                <a:latin typeface="+mj-lt"/>
              </a:rPr>
              <a:t>+ $2580</a:t>
            </a:r>
          </a:p>
          <a:p>
            <a:pPr lvl="1"/>
            <a:endParaRPr lang="en-US" b="1" dirty="0">
              <a:latin typeface="+mj-lt"/>
            </a:endParaRPr>
          </a:p>
          <a:p>
            <a:pPr marL="0" lvl="1" indent="0">
              <a:buNone/>
            </a:pPr>
            <a:r>
              <a:rPr lang="en-US" dirty="0"/>
              <a:t>Another change has helped support the Conference budget specifically (to help lower registration cost for all members)</a:t>
            </a:r>
          </a:p>
          <a:p>
            <a:pPr lvl="1"/>
            <a:r>
              <a:rPr lang="en-US" dirty="0"/>
              <a:t>Board members paying $100 reg:  +  $1000</a:t>
            </a:r>
          </a:p>
          <a:p>
            <a:pPr lvl="1"/>
            <a:endParaRPr lang="en-US" dirty="0"/>
          </a:p>
        </p:txBody>
      </p:sp>
    </p:spTree>
    <p:extLst>
      <p:ext uri="{BB962C8B-B14F-4D97-AF65-F5344CB8AC3E}">
        <p14:creationId xmlns:p14="http://schemas.microsoft.com/office/powerpoint/2010/main" val="3088225330"/>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3.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{706CE084-1D2A-4241-8F8C-A4CFE57C1BB5}tf78853419_win32</Template>
  <TotalTime>8691</TotalTime>
  <Words>603</Words>
  <Application>Microsoft Office PowerPoint</Application>
  <PresentationFormat>Widescreen</PresentationFormat>
  <Paragraphs>50</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Franklin Gothic Demi</vt:lpstr>
      <vt:lpstr>Custom</vt:lpstr>
      <vt:lpstr>Membership Dues Information Session</vt:lpstr>
      <vt:lpstr>    District Two Official Bylaws   Article XV.  Dues and Fees Each Club shall transmit to the District Treasurer the dues as established by the District Board of Directors for each of its Active members. Each Affiliate member will transmit to the District Treasurer District dues as established by the District Board of Directors.</vt:lpstr>
      <vt:lpstr>Historical Information Increased inflation, decreased membership</vt:lpstr>
      <vt:lpstr>Membership has dropped from 389 in 2012, to a record low of 231 in 2021, up to a current membership of 257. Number of clubs dropped from 18 to 14, now 15.  (Good news – we’re rebounding!)</vt:lpstr>
      <vt:lpstr>“Yes, but the Board…”</vt:lpstr>
      <vt:lpstr>ALTRUSANS DONATE:</vt:lpstr>
      <vt:lpstr> </vt:lpstr>
      <vt:lpstr>Raising Dues – how will this help?</vt:lpstr>
      <vt:lpstr>Changes in the last year</vt:lpstr>
      <vt:lpstr>BOTTOM LINE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Dues Information Session</dc:title>
  <dc:creator>Brenda Ruby</dc:creator>
  <cp:lastModifiedBy>Brenda Ruby</cp:lastModifiedBy>
  <cp:revision>11</cp:revision>
  <dcterms:created xsi:type="dcterms:W3CDTF">2024-02-13T00:33:29Z</dcterms:created>
  <dcterms:modified xsi:type="dcterms:W3CDTF">2024-02-23T00:20:57Z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